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8"/>
  </p:notesMasterIdLst>
  <p:sldIdLst>
    <p:sldId id="280" r:id="rId2"/>
    <p:sldId id="279" r:id="rId3"/>
    <p:sldId id="309" r:id="rId4"/>
    <p:sldId id="340" r:id="rId5"/>
    <p:sldId id="298" r:id="rId6"/>
    <p:sldId id="341" r:id="rId7"/>
    <p:sldId id="295" r:id="rId8"/>
    <p:sldId id="317" r:id="rId9"/>
    <p:sldId id="299" r:id="rId10"/>
    <p:sldId id="300" r:id="rId11"/>
    <p:sldId id="311" r:id="rId12"/>
    <p:sldId id="291" r:id="rId13"/>
    <p:sldId id="303" r:id="rId14"/>
    <p:sldId id="305" r:id="rId15"/>
    <p:sldId id="312" r:id="rId16"/>
    <p:sldId id="335" r:id="rId17"/>
    <p:sldId id="334" r:id="rId18"/>
    <p:sldId id="315" r:id="rId19"/>
    <p:sldId id="342" r:id="rId20"/>
    <p:sldId id="343" r:id="rId21"/>
    <p:sldId id="323" r:id="rId22"/>
    <p:sldId id="324" r:id="rId23"/>
    <p:sldId id="325" r:id="rId24"/>
    <p:sldId id="336" r:id="rId25"/>
    <p:sldId id="338" r:id="rId26"/>
    <p:sldId id="344" r:id="rId27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29697" autoAdjust="0"/>
  </p:normalViewPr>
  <p:slideViewPr>
    <p:cSldViewPr snapToGrid="0">
      <p:cViewPr varScale="1">
        <p:scale>
          <a:sx n="127" d="100"/>
          <a:sy n="127" d="100"/>
        </p:scale>
        <p:origin x="1866" y="126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3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11/2/2017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다음 프레젠테이션은 </a:t>
            </a:r>
            <a:r>
              <a:rPr lang="en-US" altLang="ko-KR" b="0" u="none" dirty="0">
                <a:ea typeface="Malgun Gothic" panose="020B0503020000020004" pitchFamily="34" charset="-127"/>
              </a:rPr>
              <a:t>11</a:t>
            </a:r>
            <a:r>
              <a:rPr lang="ko-KR" altLang="en-US" b="0" u="none" dirty="0">
                <a:ea typeface="Malgun Gothic" panose="020B0503020000020004" pitchFamily="34" charset="-127"/>
              </a:rPr>
              <a:t>세 이상의 학생용입니다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 90</a:t>
            </a:r>
            <a:r>
              <a:rPr lang="ko-KR" altLang="en-US" b="0" u="none" dirty="0">
                <a:ea typeface="Malgun Gothic" panose="020B0503020000020004" pitchFamily="34" charset="-127"/>
              </a:rPr>
              <a:t>분 동안 프레젠테이션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안내식 토론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동영상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학생의 코딩 활동을 진행하는 것이 좋습니다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 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Malgun Gothic" panose="020B0503020000020004" pitchFamily="34" charset="-127"/>
              </a:rPr>
              <a:t>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!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저는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조직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에서 온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올해의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Hour of Code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 참석하신 것을 환영합니다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! Hour of Code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는 코드를 이해하기 쉽게 설명해 주고 누구나 기본 지식을 배울 수 있음을 보여 주기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Code.org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에서 후원하는 전 세계적 캠페인입니다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오늘은 여러분도 이러한 활동에 참여하여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ea typeface="Malgun Gothic" panose="020B0503020000020004" pitchFamily="34" charset="-127"/>
              </a:rPr>
              <a:t>Microsoft</a:t>
            </a:r>
            <a:r>
              <a:rPr lang="ko-KR" altLang="en-US" dirty="0">
                <a:ea typeface="Malgun Gothic" panose="020B0503020000020004" pitchFamily="34" charset="-127"/>
              </a:rPr>
              <a:t>의 새로운 </a:t>
            </a:r>
            <a:r>
              <a:rPr lang="en-US" altLang="ko-KR" dirty="0">
                <a:ea typeface="Malgun Gothic" panose="020B0503020000020004" pitchFamily="34" charset="-127"/>
              </a:rPr>
              <a:t>Minecraft Hour of Code</a:t>
            </a:r>
            <a:r>
              <a:rPr lang="en-US" altLang="ko-KR" baseline="30000" dirty="0"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자습서를 익혀 보겠습니다</a:t>
            </a:r>
            <a:r>
              <a:rPr lang="en-US" altLang="ko-KR" dirty="0">
                <a:ea typeface="Malgun Gothic" panose="020B0503020000020004" pitchFamily="34" charset="-127"/>
              </a:rPr>
              <a:t>.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그 전에 코딩이란 실제로 무엇인지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,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왜 중요한지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,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여러분의 삶에 어떻게 긍정적인 영향을 미칠 수 있는지 잠시 이야기해 보도록 하겠습니다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!”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r>
              <a:rPr lang="ko-KR" altLang="en-US" b="0" u="none" baseline="0" dirty="0">
                <a:ea typeface="Malgun Gothic" panose="020B0503020000020004" pitchFamily="34" charset="-127"/>
              </a:rPr>
              <a:t>참가자들이 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Hour of Code</a:t>
            </a:r>
            <a:r>
              <a:rPr lang="en-US" altLang="ko-KR" b="0" u="none" baseline="30000" dirty="0"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에 흥미를 가지게 하십시오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!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진행자 메모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: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이벤트 프레젠테이션 슬라이드에 포함된 대다수 슬라이드는 참가자들에게 제시하는 간단하고 일상적인 프레젠테이션을 시각적으로 강조하기 위해 대부분의 경우 몇 초 동안만 짤막하게 표시됩니다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이미지는 전 세계의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Hour of Code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이벤트 참가 현황을 나타냅니다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“또한 친구들과 함께 블로그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웹 사이트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앱을 만드는 것처럼 여러 가지 목표를 달성하는 데도 유용합니다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슬라이드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9~12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에서는 청소년들에게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코딩을 통해 얻을 수 있는 즐거움을 시각적으로 보여 주고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코딩은 다음과 같은 활동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점을 강조하고자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함께 협력하는 활동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성별에 관계없이 가능한 활동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내향적인 사람과 외향적인 사람을 위한 활동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문제 해결 활동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사실 코딩에는 수학이 거의 필요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컴퓨터를 이용해 좋아하는 분야에 더욱 열정을 쏟고자 하는 사람을 위한 활동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이미지를 교체해야 한다면 다음 조건을 꼭 만족해야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dirty="0"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대 초반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중학생 연령의 남녀를 포함할 것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참가자들이 과학 기술을 이용해 즐거운 시간을 보내는 모습을 보여줄 것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개인이 아닌 집단의 이미지일 것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10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652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“이제 코딩이 무엇을 위한 것인지 제대로 파고들어 봅시다</a:t>
            </a:r>
            <a:r>
              <a:rPr lang="en-US" altLang="ko-KR" b="0" u="none" dirty="0">
                <a:ea typeface="Malgun Gothic" panose="020B0503020000020004" pitchFamily="34" charset="-127"/>
              </a:rPr>
              <a:t>.”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다음 섹션을 준비하고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코딩이 실제로 무엇인지에 대하여 청소년들의 흥미를 이끌어 내십시오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해당 없음</a:t>
            </a: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11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0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“코딩은 그저 프로그램을 작성하거나 컴퓨터에 명령하는 것이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코딩은 새로운 방법으로 문제를 해결하기 위해 친구들과 협력하는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.”</a:t>
            </a:r>
          </a:p>
          <a:p>
            <a:endParaRPr lang="ko-KR" altLang="en-US" sz="1200" b="1" u="sng" kern="1200" baseline="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dirty="0">
                <a:ea typeface="Malgun Gothic" panose="020B0503020000020004" pitchFamily="34" charset="-127"/>
              </a:rPr>
              <a:t>코딩에는 퍼즐</a:t>
            </a:r>
            <a:r>
              <a:rPr lang="en-US" altLang="ko-KR" b="0" dirty="0">
                <a:ea typeface="Malgun Gothic" panose="020B0503020000020004" pitchFamily="34" charset="-127"/>
              </a:rPr>
              <a:t>, </a:t>
            </a:r>
            <a:r>
              <a:rPr lang="ko-KR" altLang="en-US" b="0" dirty="0">
                <a:ea typeface="Malgun Gothic" panose="020B0503020000020004" pitchFamily="34" charset="-127"/>
              </a:rPr>
              <a:t>문제 처리하기</a:t>
            </a:r>
            <a:r>
              <a:rPr lang="en-US" altLang="ko-KR" b="0" dirty="0">
                <a:ea typeface="Malgun Gothic" panose="020B0503020000020004" pitchFamily="34" charset="-127"/>
              </a:rPr>
              <a:t>, </a:t>
            </a:r>
            <a:r>
              <a:rPr lang="ko-KR" altLang="en-US" b="0" dirty="0">
                <a:ea typeface="Malgun Gothic" panose="020B0503020000020004" pitchFamily="34" charset="-127"/>
              </a:rPr>
              <a:t>해결책 찾기처럼 활발한 사고력이 필요하다는 것을 청소년들에게 보여 주십시오</a:t>
            </a:r>
            <a:r>
              <a:rPr lang="en-US" altLang="ko-KR" b="0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이미지를 교체해야 한다면 다음 조건을 꼭 만족해야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컴퓨터나 태블릿을 보면서 함께 작업하는 청소년 그룹</a:t>
            </a:r>
            <a:r>
              <a:rPr lang="en-US" altLang="ko-KR" dirty="0">
                <a:ea typeface="Malgun Gothic" panose="020B0503020000020004" pitchFamily="34" charset="-127"/>
              </a:rPr>
              <a:t>.</a:t>
            </a:r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12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“코딩은 여러분에게 흥미로운 것을 만들어내기 위해 여러분의 창의성과 컴퓨터의 힘을 합치는 작업입니다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1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코딩을 무엇과 관련지을 수 있는지 청소년들의 사고를 계속해서 확장시키십시오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이미지를 교체해야 한다면 다음 조건을 꼭 만족해야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음악이나 시각 예술처럼 보통은 코딩과 관련짓지 않는 예술 형식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13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“코딩은 새로운 것을 만들어 내기 위해 함께 작업하는 것이기도 합니다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</a:p>
          <a:p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코딩은 대개 혼자서 해야 하는 작업이라는 오해를 바로잡습니다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  <a:r>
              <a:rPr lang="ko-KR" altLang="en-US" dirty="0">
                <a:ea typeface="Malgun Gothic" panose="020B0503020000020004" pitchFamily="34" charset="-127"/>
              </a:rPr>
              <a:t> 누구나 쉽고 즐겁게 코드를 작성할 수 있습니다</a:t>
            </a:r>
            <a:r>
              <a:rPr lang="en-US" altLang="ko-KR" dirty="0">
                <a:ea typeface="Malgun Gothic" panose="020B0503020000020004" pitchFamily="34" charset="-127"/>
              </a:rPr>
              <a:t>. 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이미지를 교체해야 한다면 다음 조건을 꼭 만족해야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함께 즐거운 시간을 보내는 청소년 그룹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14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64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“여러분은 친구와 함께 무엇을 하는 것을 좋아하나요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?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자원 봉사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스포츠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패션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비디오 게임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뭐든 괜찮습니다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.”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청소년들이 관심을 기울일 가능성이 높아지도록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코딩을 사회적인 활동으로서 보여 주십시오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15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“코딩은 여러분이 좋아하는 모든 활동에 연관될 수 있습니다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r>
              <a:rPr lang="ko-KR" altLang="en-US" b="0" u="none" baseline="0" dirty="0">
                <a:ea typeface="Malgun Gothic" panose="020B0503020000020004" pitchFamily="34" charset="-127"/>
              </a:rPr>
              <a:t>*사례 언급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비디오 게임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 관심이 있다면 코딩을 이용해 직접 게임을 만들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패션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 관심이 있다면 개인 블로그를 만들어 직접 엄선한 패션 팁을 널리 알릴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문학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 관심이 있다면 사이트를 만들어 이달의 ‘필독서’와 개인적인 리뷰를 함께 나눌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Malgun Gothic" panose="020B0503020000020004" pitchFamily="34" charset="-127"/>
              </a:rPr>
              <a:t>이 나이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에는 사회적인 영향력이 중요하다는 것을 고려하여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코딩은 삶의 어느 방면에든 적용될 수 있으며 기준에서의 일탈이 아님을 보여 주는 것이 중요합니다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코딩에 대한 새로운 이해의 “번뜩임”을 강조하기 위해 이 이미지에는 폭죽을 넣었습니다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baseline="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이미지를 교체해야 한다면 다음 조건을 꼭 만족해야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새로운 것의 시작이나 지평의 확장을 나타내는 이미지나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.gif.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16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17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“이제 곧 시작할 텐데요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플레이하는 동안 지금까지 이야기한 모든 내용에 대해 생각해 주세요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ko-KR" altLang="en-US" b="0" u="none" dirty="0">
                <a:ea typeface="Malgun Gothic" panose="020B0503020000020004" pitchFamily="34" charset="-127"/>
              </a:rPr>
              <a:t>그리고 여러분의 일상 생활에 코딩을 어떻게 적용할 수 있을지 생각해 보세요</a:t>
            </a:r>
            <a:r>
              <a:rPr lang="en-US" altLang="ko-KR" b="0" u="none" dirty="0">
                <a:ea typeface="Malgun Gothic" panose="020B0503020000020004" pitchFamily="34" charset="-127"/>
              </a:rPr>
              <a:t>.”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en-US" altLang="ko-KR" b="0" u="none" dirty="0">
                <a:ea typeface="Malgun Gothic" panose="020B0503020000020004" pitchFamily="34" charset="-127"/>
              </a:rPr>
              <a:t>Hour of Code</a:t>
            </a:r>
            <a:r>
              <a:rPr lang="en-US" altLang="ko-KR" b="0" u="none" baseline="30000" dirty="0">
                <a:ea typeface="Malgun Gothic" panose="020B0503020000020004" pitchFamily="34" charset="-127"/>
              </a:rPr>
              <a:t>TM</a:t>
            </a:r>
            <a:r>
              <a:rPr lang="ko-KR" altLang="en-US" b="0" u="none" dirty="0">
                <a:ea typeface="Malgun Gothic" panose="020B0503020000020004" pitchFamily="34" charset="-127"/>
              </a:rPr>
              <a:t>에 참여하는 동안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학생들이 꼭 프레젠테이션에서 봤던 모든 것에 대해 생각해 보게 하십시오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코딩은 다양한 관심사에 도움이 될 수 있다는 것을 재차 강조하기 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이미지에는 사진사의 이미지를 넣었습니다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baseline="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이미지를 교체해야 한다면 다음 조건을 꼭 만족해야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보통은 코딩과 관련짓지 않는 것의 이미지나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.gif.</a:t>
            </a:r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17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55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“좋아요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이제 시작해 봅시다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0" u="none" dirty="0">
              <a:ea typeface="Malgun Gothic" panose="020B0503020000020004" pitchFamily="34" charset="-127"/>
            </a:endParaRPr>
          </a:p>
          <a:p>
            <a:r>
              <a:rPr lang="en-US" altLang="ko-KR" b="0" u="none" dirty="0">
                <a:ea typeface="Malgun Gothic" panose="020B0503020000020004" pitchFamily="34" charset="-127"/>
              </a:rPr>
              <a:t>Hour of Code</a:t>
            </a:r>
            <a:r>
              <a:rPr lang="en-US" altLang="ko-KR" b="0" u="none" baseline="30000" dirty="0">
                <a:ea typeface="Malgun Gothic" panose="020B0503020000020004" pitchFamily="34" charset="-127"/>
              </a:rPr>
              <a:t>TM</a:t>
            </a:r>
            <a:r>
              <a:rPr lang="ko-KR" altLang="en-US" b="0" u="none" dirty="0">
                <a:ea typeface="Malgun Gothic" panose="020B0503020000020004" pitchFamily="34" charset="-127"/>
              </a:rPr>
              <a:t>를 소개하십시오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  <a:endParaRPr lang="ko-KR" altLang="en-US" b="1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이미지를 교체해야 한다면 다음 조건을 꼭 만족해야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눈에 띄게 신난 청소년들의 이미지나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.gif.</a:t>
            </a:r>
            <a:endParaRPr lang="ko-KR" altLang="en-US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18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13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noProof="1">
                <a:ea typeface="Malgun Gothic" panose="020B0503020000020004" pitchFamily="34" charset="-127"/>
              </a:rPr>
              <a:t>샘플 대본</a:t>
            </a:r>
            <a:r>
              <a:rPr lang="en-US" altLang="ko-KR" b="1" u="sng" noProof="1">
                <a:ea typeface="Malgun Gothic" panose="020B0503020000020004" pitchFamily="34" charset="-127"/>
              </a:rPr>
              <a:t>: </a:t>
            </a:r>
            <a:endParaRPr lang="ko-KR" altLang="en-US" b="1" u="sng" noProof="1">
              <a:ea typeface="Malgun Gothic" panose="020B0503020000020004" pitchFamily="34" charset="-127"/>
            </a:endParaRPr>
          </a:p>
          <a:p>
            <a:endParaRPr lang="ko-KR" altLang="en-US" b="1" u="sng" noProof="1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u="none" noProof="1">
                <a:ea typeface="Malgun Gothic" panose="020B0503020000020004" pitchFamily="34" charset="-127"/>
              </a:rPr>
              <a:t>"</a:t>
            </a:r>
            <a:r>
              <a:rPr lang="ko-KR" altLang="en-US" b="0" u="none" noProof="1">
                <a:ea typeface="Malgun Gothic" panose="020B0503020000020004" pitchFamily="34" charset="-127"/>
              </a:rPr>
              <a:t>이제 코딩을 시작할 준비가 되었나요</a:t>
            </a:r>
            <a:r>
              <a:rPr lang="en-US" altLang="ko-KR" b="0" u="none" noProof="1">
                <a:ea typeface="Malgun Gothic" panose="020B0503020000020004" pitchFamily="34" charset="-127"/>
              </a:rPr>
              <a:t>? </a:t>
            </a:r>
            <a:r>
              <a:rPr lang="ko-KR" altLang="en-US" b="0" u="none" noProof="1">
                <a:ea typeface="Malgun Gothic" panose="020B0503020000020004" pitchFamily="34" charset="-127"/>
              </a:rPr>
              <a:t>그럼 시작하겠습니다</a:t>
            </a:r>
            <a:r>
              <a:rPr lang="en-US" altLang="ko-KR" b="0" u="none" noProof="1">
                <a:ea typeface="Malgun Gothic" panose="020B0503020000020004" pitchFamily="34" charset="-127"/>
              </a:rPr>
              <a:t>! </a:t>
            </a:r>
            <a:r>
              <a:rPr lang="en-US" altLang="ko-KR" noProof="1">
                <a:ea typeface="Malgun Gothic" panose="020B0503020000020004" pitchFamily="34" charset="-127"/>
              </a:rPr>
              <a:t>"</a:t>
            </a:r>
            <a:r>
              <a:rPr lang="ko-KR" altLang="en-US" b="0" u="none" baseline="0" noProof="1">
                <a:ea typeface="Malgun Gothic" panose="020B0503020000020004" pitchFamily="34" charset="-127"/>
              </a:rPr>
              <a:t>오늘의 </a:t>
            </a:r>
            <a:r>
              <a:rPr lang="en-US" altLang="ko-KR" b="0" u="none" baseline="0" noProof="1">
                <a:ea typeface="Malgun Gothic" panose="020B0503020000020004" pitchFamily="34" charset="-127"/>
              </a:rPr>
              <a:t>Hour of 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</a:t>
            </a:r>
            <a:r>
              <a:rPr lang="en-US" altLang="ko-KR" sz="1200" kern="1200" baseline="300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b="0" u="none" baseline="0" noProof="1">
                <a:ea typeface="Malgun Gothic" panose="020B0503020000020004" pitchFamily="34" charset="-127"/>
              </a:rPr>
              <a:t>에서는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 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게임을 모티브로 한 자습서</a:t>
            </a:r>
            <a:r>
              <a:rPr lang="ko-KR" altLang="en-US" noProof="1">
                <a:ea typeface="Malgun Gothic" panose="020B0503020000020004" pitchFamily="34" charset="-127"/>
              </a:rPr>
              <a:t>에서 코딩을 배울 거예요</a:t>
            </a:r>
            <a:r>
              <a:rPr lang="en-US" altLang="ko-KR" b="0" u="none" baseline="0" noProof="1">
                <a:ea typeface="Malgun Gothic" panose="020B0503020000020004" pitchFamily="34" charset="-127"/>
              </a:rPr>
              <a:t>! </a:t>
            </a:r>
            <a:r>
              <a:rPr lang="ko-KR" altLang="en-US" noProof="1">
                <a:ea typeface="Malgun Gothic" panose="020B0503020000020004" pitchFamily="34" charset="-127"/>
              </a:rPr>
              <a:t>이 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자습서에서는 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 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비디오 게임의 캐릭터와 개념을 사용하지만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자습서가 게임인 것은 아닙니다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r>
              <a:rPr lang="ko-KR" altLang="en-US" noProof="1">
                <a:ea typeface="Malgun Gothic" panose="020B0503020000020004" pitchFamily="34" charset="-127"/>
              </a:rPr>
              <a:t> 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 Hour of Code</a:t>
            </a:r>
            <a:r>
              <a:rPr lang="en-US" altLang="ko-KR" sz="1200" kern="1200" baseline="300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자습서에서는 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요원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으로 게임을 진행하며 루프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디버깅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함수 등의 코딩 기술을 사용하여 퍼즐의 해답을 직접 디자인하고 요원이 명령을 실행하는 과정을 확인하게 됩니다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."</a:t>
            </a:r>
            <a:endParaRPr lang="ko-KR" altLang="en-US" sz="1200" b="0" baseline="0" noProof="1">
              <a:ea typeface="Malgun Gothic" panose="020B0503020000020004" pitchFamily="34" charset="-127"/>
            </a:endParaRPr>
          </a:p>
          <a:p>
            <a:endParaRPr lang="ko-KR" altLang="en-US" b="0" u="none" noProof="1">
              <a:ea typeface="Malgun Gothic" panose="020B0503020000020004" pitchFamily="34" charset="-127"/>
            </a:endParaRPr>
          </a:p>
          <a:p>
            <a:endParaRPr lang="ko-KR" altLang="en-US" b="0" u="none" noProof="1">
              <a:ea typeface="Malgun Gothic" panose="020B0503020000020004" pitchFamily="34" charset="-127"/>
            </a:endParaRPr>
          </a:p>
          <a:p>
            <a:endParaRPr lang="ko-KR" altLang="en-US" b="1" u="sng" noProof="1">
              <a:ea typeface="Malgun Gothic" panose="020B0503020000020004" pitchFamily="34" charset="-127"/>
            </a:endParaRPr>
          </a:p>
          <a:p>
            <a:r>
              <a:rPr lang="ko-KR" altLang="en-US" b="1" u="sng" noProof="1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noProof="1">
                <a:ea typeface="Malgun Gothic" panose="020B0503020000020004" pitchFamily="34" charset="-127"/>
              </a:rPr>
              <a:t>: </a:t>
            </a:r>
            <a:endParaRPr lang="ko-KR" altLang="en-US" b="1" u="sng" noProof="1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u="none" noProof="1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1">
                <a:ea typeface="Malgun Gothic" panose="020B0503020000020004" pitchFamily="34" charset="-127"/>
              </a:rPr>
              <a:t>Hour of 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</a:t>
            </a:r>
            <a:r>
              <a:rPr lang="en-US" altLang="ko-KR" sz="1200" kern="1200" baseline="300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noProof="1">
                <a:ea typeface="Malgun Gothic" panose="020B0503020000020004" pitchFamily="34" charset="-127"/>
              </a:rPr>
              <a:t>를 소개합니다</a:t>
            </a:r>
            <a:r>
              <a:rPr lang="en-US" altLang="ko-KR" noProof="1">
                <a:ea typeface="Malgun Gothic" panose="020B0503020000020004" pitchFamily="34" charset="-127"/>
              </a:rPr>
              <a:t>.</a:t>
            </a:r>
            <a:endParaRPr lang="ko-KR" altLang="en-US" noProof="1">
              <a:ea typeface="Malgun Gothic" panose="020B0503020000020004" pitchFamily="34" charset="-127"/>
            </a:endParaRPr>
          </a:p>
          <a:p>
            <a:endParaRPr lang="ko-KR" altLang="en-US" b="1" noProof="1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noProof="1">
                <a:ea typeface="Malgun Gothic" panose="020B0503020000020004" pitchFamily="34" charset="-127"/>
              </a:rPr>
              <a:t>진행자 메모</a:t>
            </a:r>
            <a:r>
              <a:rPr lang="en-US" altLang="ko-KR" b="1" u="sng" noProof="1">
                <a:ea typeface="Malgun Gothic" panose="020B0503020000020004" pitchFamily="34" charset="-127"/>
              </a:rPr>
              <a:t>:</a:t>
            </a:r>
            <a:endParaRPr lang="ko-KR" altLang="en-US" b="1" u="sng" noProof="1">
              <a:ea typeface="Malgun Gothic" panose="020B0503020000020004" pitchFamily="34" charset="-127"/>
            </a:endParaRPr>
          </a:p>
          <a:p>
            <a:pPr>
              <a:defRPr/>
            </a:pPr>
            <a:r>
              <a:rPr lang="ko-KR" altLang="en-US" b="0" noProof="1">
                <a:ea typeface="Malgun Gothic" panose="020B0503020000020004" pitchFamily="34" charset="-127"/>
              </a:rPr>
              <a:t>여러 개의 </a:t>
            </a:r>
            <a:r>
              <a:rPr lang="en-US" altLang="ko-KR" b="0" noProof="1">
                <a:ea typeface="Malgun Gothic" panose="020B0503020000020004" pitchFamily="34" charset="-127"/>
              </a:rPr>
              <a:t>Minecraft </a:t>
            </a:r>
            <a:r>
              <a:rPr lang="ko-KR" altLang="en-US" b="0" noProof="1">
                <a:ea typeface="Malgun Gothic" panose="020B0503020000020004" pitchFamily="34" charset="-127"/>
              </a:rPr>
              <a:t>자습서가 있습니다</a:t>
            </a:r>
            <a:r>
              <a:rPr lang="en-US" altLang="ko-KR" b="0" noProof="1">
                <a:ea typeface="Malgun Gothic" panose="020B0503020000020004" pitchFamily="34" charset="-127"/>
              </a:rPr>
              <a:t>. </a:t>
            </a:r>
            <a:r>
              <a:rPr lang="ko-KR" altLang="en-US" noProof="1">
                <a:ea typeface="Malgun Gothic" panose="020B0503020000020004" pitchFamily="34" charset="-127"/>
              </a:rPr>
              <a:t>이번 학년도의 자습서부터 시작하고</a:t>
            </a:r>
            <a:r>
              <a:rPr lang="en-US" altLang="ko-KR" noProof="1">
                <a:ea typeface="Malgun Gothic" panose="020B0503020000020004" pitchFamily="34" charset="-127"/>
              </a:rPr>
              <a:t>, </a:t>
            </a:r>
            <a:r>
              <a:rPr lang="ko-KR" altLang="en-US" noProof="1">
                <a:ea typeface="Malgun Gothic" panose="020B0503020000020004" pitchFamily="34" charset="-127"/>
              </a:rPr>
              <a:t>일찍 완료되면 다른 자습서를 활용하세요</a:t>
            </a:r>
            <a:r>
              <a:rPr lang="en-US" altLang="ko-KR" noProof="1">
                <a:ea typeface="Malgun Gothic" panose="020B0503020000020004" pitchFamily="34" charset="-127"/>
              </a:rPr>
              <a:t>.</a:t>
            </a:r>
            <a:r>
              <a:rPr lang="ko-KR" altLang="en-US" b="0" noProof="1">
                <a:ea typeface="Malgun Gothic" panose="020B0503020000020004" pitchFamily="34" charset="-127"/>
              </a:rPr>
              <a:t> </a:t>
            </a:r>
            <a:r>
              <a:rPr lang="ko-KR" altLang="en-US" noProof="1">
                <a:ea typeface="Malgun Gothic" panose="020B0503020000020004" pitchFamily="34" charset="-127"/>
              </a:rPr>
              <a:t>각 자습서에서는 서로 다른 개념을 제시하므로 모든 자습서의 내용은 유용합니다</a:t>
            </a:r>
            <a:r>
              <a:rPr lang="en-US" altLang="ko-KR" noProof="1">
                <a:ea typeface="Malgun Gothic" panose="020B0503020000020004" pitchFamily="34" charset="-127"/>
              </a:rPr>
              <a:t>!</a:t>
            </a:r>
            <a:r>
              <a:rPr lang="ko-KR" altLang="en-US" noProof="1">
                <a:ea typeface="Malgun Gothic" panose="020B0503020000020004" pitchFamily="34" charset="-127"/>
              </a:rPr>
              <a:t> </a:t>
            </a:r>
            <a:endParaRPr lang="ko-KR" altLang="en-US" b="0" noProof="1">
              <a:ea typeface="Malgun Gothic" panose="020B0503020000020004" pitchFamily="34" charset="-127"/>
            </a:endParaRPr>
          </a:p>
          <a:p>
            <a:endParaRPr lang="ko-KR" altLang="en-US" sz="1200" b="1" u="sng" kern="1200" baseline="0" noProof="1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각 참가자에게 장치를 하나씩 제공할 수 없다면 두 명씩 짝을 지어 각 단원의 모든 단계를 교대로 진행하도록 하세요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그러면 모든 참가자가 실제로 작업을 진행하는 과정과 관찰하는 과정을 모두 경험할 수 있습니다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퍼즐은 혼자서 풀도록 하는 것이 좋습니다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sz="1200" kern="1200" noProof="1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15</a:t>
            </a:r>
            <a:r>
              <a:rPr lang="ko-KR" altLang="en-US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분이 지난 후 그룹이 작성한 코드를 확인하고 칭찬을 해 줍니다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sz="1200" kern="1200" noProof="1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200" b="0" u="none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자습서를 완료했거나 코드 작성 실력이 뛰어난 참가자의 경우 </a:t>
            </a:r>
            <a:r>
              <a:rPr lang="ko-KR" altLang="en-US" sz="1200" b="1" u="none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다이아몬드 찾기</a:t>
            </a:r>
            <a:r>
              <a:rPr lang="ko-KR" altLang="en-US" sz="1200" b="0" u="none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게임을 통해 자습서를 진행해 보도록 합니다</a:t>
            </a:r>
            <a:r>
              <a:rPr lang="en-US" altLang="ko-KR" sz="1200" b="0" u="none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b="0" u="none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게임에는 각 레벨에서 다이아몬드를 찾으려면 완료해야 하는 추가적인 코딩 과제가 포함되어 있습니다</a:t>
            </a:r>
            <a:r>
              <a:rPr lang="en-US" altLang="ko-KR" sz="1200" b="0" u="none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b="0" u="none" noProof="1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noProof="1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noProof="1">
              <a:ea typeface="Malgun Gothic" panose="020B0503020000020004" pitchFamily="34" charset="-127"/>
            </a:endParaRPr>
          </a:p>
          <a:p>
            <a:r>
              <a:rPr lang="ko-KR" altLang="en-US" noProof="1">
                <a:ea typeface="Malgun Gothic" panose="020B0503020000020004" pitchFamily="34" charset="-127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19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429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dirty="0">
                <a:ea typeface="Malgun Gothic" panose="020B0503020000020004" pitchFamily="34" charset="-127"/>
              </a:rPr>
              <a:t>“사람들이 기계에 명령을 내리기 위해 사용하는 것이 코딩이라는 사실은 여러분도 이미 알고 있을지도 모릅니다</a:t>
            </a:r>
            <a:r>
              <a:rPr lang="en-US" altLang="ko-KR" b="0" dirty="0">
                <a:ea typeface="Malgun Gothic" panose="020B0503020000020004" pitchFamily="34" charset="-127"/>
              </a:rPr>
              <a:t>. </a:t>
            </a:r>
            <a:r>
              <a:rPr lang="ko-KR" altLang="en-US" b="0" dirty="0">
                <a:ea typeface="Malgun Gothic" panose="020B0503020000020004" pitchFamily="34" charset="-127"/>
              </a:rPr>
              <a:t>컴퓨터는 한국말을 이해하지 못하기 때문에</a:t>
            </a:r>
            <a:r>
              <a:rPr lang="en-US" altLang="ko-KR" b="0" dirty="0">
                <a:ea typeface="Malgun Gothic" panose="020B0503020000020004" pitchFamily="34" charset="-127"/>
              </a:rPr>
              <a:t>, </a:t>
            </a:r>
            <a:r>
              <a:rPr lang="ko-KR" altLang="en-US" b="0" dirty="0">
                <a:ea typeface="Malgun Gothic" panose="020B0503020000020004" pitchFamily="34" charset="-127"/>
              </a:rPr>
              <a:t>컴퓨터가 이해할 수 있는 언어로 명령을 내려야 합니다</a:t>
            </a:r>
            <a:r>
              <a:rPr lang="en-US" altLang="ko-KR" b="0" dirty="0">
                <a:ea typeface="Malgun Gothic" panose="020B0503020000020004" pitchFamily="34" charset="-127"/>
              </a:rPr>
              <a:t>. </a:t>
            </a:r>
            <a:r>
              <a:rPr lang="ko-KR" altLang="en-US" b="0" dirty="0">
                <a:ea typeface="Malgun Gothic" panose="020B0503020000020004" pitchFamily="34" charset="-127"/>
              </a:rPr>
              <a:t>코드가 바로 그 언어입니다</a:t>
            </a:r>
            <a:r>
              <a:rPr lang="en-US" altLang="ko-KR" b="0" dirty="0">
                <a:ea typeface="Malgun Gothic" panose="020B0503020000020004" pitchFamily="34" charset="-127"/>
              </a:rPr>
              <a:t>! </a:t>
            </a:r>
            <a:r>
              <a:rPr lang="ko-KR" altLang="en-US" b="0" dirty="0">
                <a:ea typeface="Malgun Gothic" panose="020B0503020000020004" pitchFamily="34" charset="-127"/>
              </a:rPr>
              <a:t>코딩이 소프트웨어 엔지니어나 기술 분야에서 일하는 사람들만을 위한 것이 아니라는 사실은 여러분이 몰랐을 수도 있습니다</a:t>
            </a:r>
            <a:r>
              <a:rPr lang="en-US" altLang="ko-KR" b="0" dirty="0">
                <a:ea typeface="Malgun Gothic" panose="020B0503020000020004" pitchFamily="34" charset="-127"/>
              </a:rPr>
              <a:t>. </a:t>
            </a:r>
            <a:r>
              <a:rPr lang="ko-KR" altLang="en-US" b="0" dirty="0">
                <a:ea typeface="Malgun Gothic" panose="020B0503020000020004" pitchFamily="34" charset="-127"/>
              </a:rPr>
              <a:t>코딩은 </a:t>
            </a:r>
            <a:r>
              <a:rPr lang="ko-KR" altLang="en-US" b="0" i="1" dirty="0">
                <a:ea typeface="Malgun Gothic" panose="020B0503020000020004" pitchFamily="34" charset="-127"/>
              </a:rPr>
              <a:t>누구나</a:t>
            </a:r>
            <a:r>
              <a:rPr lang="ko-KR" altLang="en-US" b="0" dirty="0">
                <a:ea typeface="Malgun Gothic" panose="020B0503020000020004" pitchFamily="34" charset="-127"/>
              </a:rPr>
              <a:t> 배울 수 있는 멋진 스킬입니다</a:t>
            </a:r>
            <a:r>
              <a:rPr lang="en-US" altLang="ko-KR" b="0" dirty="0">
                <a:ea typeface="Malgun Gothic" panose="020B0503020000020004" pitchFamily="34" charset="-127"/>
              </a:rPr>
              <a:t>!”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endParaRPr lang="ko-KR" altLang="en-US" b="0" i="0" u="sng" baseline="0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“먼저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지난 몇 년 동안 코딩이 얼마나 인기를 끌었는지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그리고 여러분 같은 청소년들이 얼마나 많이 코딩을 해 봤는지에 대한 짧은 동영상을 보겠습니다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진행자 메모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baseline="0" dirty="0">
                <a:ea typeface="Malgun Gothic" panose="020B0503020000020004" pitchFamily="34" charset="-127"/>
              </a:rPr>
              <a:t>다음 슬라이드로 이동하면 동영상이 자동으로 재생됩니다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 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endParaRPr lang="ko-KR" altLang="en-US" b="1" u="none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다음 섹션의 목표는 대다수 청소년이 가지고 있는 코딩에 대한 오해를 바로잡는 것입니다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r>
              <a:rPr lang="ko-KR" altLang="en-US" dirty="0">
                <a:ea typeface="Malgun Gothic" panose="020B0503020000020004" pitchFamily="34" charset="-127"/>
              </a:rPr>
              <a:t>이 이미지는 </a:t>
            </a:r>
            <a:r>
              <a:rPr lang="en-US" altLang="ko-KR" dirty="0">
                <a:ea typeface="Malgun Gothic" panose="020B0503020000020004" pitchFamily="34" charset="-127"/>
              </a:rPr>
              <a:t>8</a:t>
            </a:r>
            <a:r>
              <a:rPr lang="ko-KR" altLang="en-US" dirty="0">
                <a:ea typeface="Malgun Gothic" panose="020B0503020000020004" pitchFamily="34" charset="-127"/>
              </a:rPr>
              <a:t>번 반복되는 </a:t>
            </a:r>
            <a:r>
              <a:rPr lang="en-US" altLang="ko-KR" dirty="0">
                <a:ea typeface="Malgun Gothic" panose="020B0503020000020004" pitchFamily="34" charset="-127"/>
              </a:rPr>
              <a:t>"Hello World</a:t>
            </a:r>
            <a:r>
              <a:rPr lang="ko-KR" altLang="en-US" dirty="0">
                <a:ea typeface="Malgun Gothic" panose="020B0503020000020004" pitchFamily="34" charset="-127"/>
              </a:rPr>
              <a:t>용 이진 코드</a:t>
            </a:r>
            <a:r>
              <a:rPr lang="en-US" altLang="ko-KR" dirty="0">
                <a:ea typeface="Malgun Gothic" panose="020B0503020000020004" pitchFamily="34" charset="-127"/>
              </a:rPr>
              <a:t>"</a:t>
            </a:r>
            <a:r>
              <a:rPr lang="ko-KR" altLang="en-US" dirty="0">
                <a:ea typeface="Malgun Gothic" panose="020B0503020000020004" pitchFamily="34" charset="-127"/>
              </a:rPr>
              <a:t>입니다</a:t>
            </a:r>
            <a:r>
              <a:rPr lang="en-US" altLang="ko-KR" dirty="0">
                <a:ea typeface="Malgun Gothic" panose="020B0503020000020004" pitchFamily="34" charset="-127"/>
              </a:rPr>
              <a:t>.</a:t>
            </a:r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2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00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0" u="none" dirty="0">
              <a:ea typeface="Malgun Gothic" panose="020B0503020000020004" pitchFamily="34" charset="-127"/>
            </a:endParaRPr>
          </a:p>
          <a:p>
            <a:r>
              <a:rPr lang="en-US" altLang="ko-KR" dirty="0">
                <a:ea typeface="Malgun Gothic" panose="020B0503020000020004" pitchFamily="34" charset="-127"/>
              </a:rPr>
              <a:t>"</a:t>
            </a:r>
            <a:r>
              <a:rPr lang="ko-KR" altLang="en-US" dirty="0">
                <a:ea typeface="Malgun Gothic" panose="020B0503020000020004" pitchFamily="34" charset="-127"/>
              </a:rPr>
              <a:t>이제 </a:t>
            </a:r>
            <a:r>
              <a:rPr lang="en-US" altLang="ko-KR" sz="1200" b="0" u="none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code.org</a:t>
            </a:r>
            <a:r>
              <a:rPr lang="en-US" altLang="ko-KR" sz="12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/Minecraft</a:t>
            </a:r>
            <a:r>
              <a:rPr lang="ko-KR" altLang="en-US" dirty="0">
                <a:ea typeface="Malgun Gothic" panose="020B0503020000020004" pitchFamily="34" charset="-127"/>
              </a:rPr>
              <a:t>로 이동한 다음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 Hour of 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</a:t>
            </a:r>
            <a:r>
              <a:rPr lang="en-US" altLang="ko-KR" sz="1200" kern="1200" baseline="300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영웅의 여정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 자습서를 찾아서 시작하세요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! "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학생들이 자습서를 살펴보도록 합니다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baseline="0" dirty="0">
                <a:ea typeface="Malgun Gothic" panose="020B0503020000020004" pitchFamily="34" charset="-127"/>
              </a:rPr>
              <a:t>진행자 메모</a:t>
            </a:r>
            <a:r>
              <a:rPr lang="en-US" altLang="ko-KR" b="1" u="sng" baseline="0" dirty="0">
                <a:ea typeface="Malgun Gothic" panose="020B0503020000020004" pitchFamily="34" charset="-127"/>
              </a:rPr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u="none" baseline="0" dirty="0">
                <a:ea typeface="Malgun Gothic" panose="020B0503020000020004" pitchFamily="34" charset="-127"/>
              </a:rPr>
              <a:t>자습서를 진행하면서 이 슬라이드를 유지하고 해당 그룹이 자습서를 끝낼 때가 가까워진 경우에만 다음 슬라이드로 넘어갑니다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u="none" baseline="0" dirty="0">
                <a:ea typeface="Malgun Gothic" panose="020B0503020000020004" pitchFamily="34" charset="-127"/>
              </a:rPr>
              <a:t>참가자가 자습서에 로그인하면 진행 상황이 레벨에 저장되며 완료하지 못한 경우 다시 돌아와 완료할 수 있습니다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자습서에서는 원하는 어떤 코드든 자유롭게 생성할 수 있으므로 청소년 및 사용자가 생성한 콘텐츠와 연관된 위험성에 유의하세요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ko-KR" altLang="en-US" sz="1200" b="0" u="none" kern="1200" baseline="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ko-KR" altLang="en-US" b="1" u="sng" baseline="0" dirty="0">
                <a:ea typeface="Malgun Gothic" panose="020B0503020000020004" pitchFamily="34" charset="-127"/>
              </a:rPr>
              <a:t>시간이 제한된 경우</a:t>
            </a:r>
            <a:r>
              <a:rPr lang="en-US" altLang="ko-KR" b="1" u="sng" baseline="0" dirty="0">
                <a:ea typeface="Malgun Gothic" panose="020B0503020000020004" pitchFamily="34" charset="-127"/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퍼즐을 최대한 많이 완료합니다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기술 지식 수준이 높은 청소년의 경우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50~60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분 동안 모든 퍼즐을 풀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각 참가자가 완료한 내용을 확인하여 칭찬해 주고 집에서도 다시 코딩을 진행할 수 있음을 알려 줍니다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baseline="0" dirty="0">
                <a:ea typeface="Malgun Gothic" panose="020B0503020000020004" pitchFamily="34" charset="-127"/>
              </a:rPr>
              <a:t>시간이 남는 경우</a:t>
            </a:r>
            <a:r>
              <a:rPr lang="en-US" altLang="ko-KR" b="1" u="sng" baseline="0" dirty="0">
                <a:ea typeface="Malgun Gothic" panose="020B0503020000020004" pitchFamily="34" charset="-127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학생들에게 추가로 진행할 수 있는 마지막 퍼즐을 계속 만들도록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u="none" baseline="0" dirty="0">
                <a:ea typeface="Malgun Gothic" panose="020B0503020000020004" pitchFamily="34" charset="-127"/>
              </a:rPr>
              <a:t>학생들에게 각 퍼즐로 돌아가 퍼즐을 다른 방식으로 풀어 보라고 알려 주세요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이를 통해 반복해서 실험해 볼 수 있는 재미있고 흥미로운 기회가 마련됩니다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학생들에게 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"Minecraft Hour of 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</a:t>
            </a:r>
            <a:r>
              <a:rPr lang="en-US" altLang="ko-KR" sz="1200" kern="1200" baseline="300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모험가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 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및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/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또는 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"Minecraft Hour of 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</a:t>
            </a:r>
            <a:r>
              <a:rPr lang="en-US" altLang="ko-KR" sz="1200" kern="1200" baseline="300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디자이너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를 진행하도록 합니다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20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599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“좋아요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여러분</a:t>
            </a:r>
            <a:r>
              <a:rPr lang="en-US" altLang="ko-KR" b="0" u="none" dirty="0">
                <a:ea typeface="Malgun Gothic" panose="020B0503020000020004" pitchFamily="34" charset="-127"/>
              </a:rPr>
              <a:t>! </a:t>
            </a:r>
            <a:r>
              <a:rPr lang="ko-KR" altLang="en-US" b="0" u="none" dirty="0">
                <a:ea typeface="Malgun Gothic" panose="020B0503020000020004" pitchFamily="34" charset="-127"/>
              </a:rPr>
              <a:t>이제 몇 분 후에는 자습서를 마쳐야 합니다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참가자들에게 시간이 거의 다 되었으며 자습서가 거의 끝나간다는 것을 알리십시오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이미지에는 사자처럼 꾸민 새끼 고양이의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.gif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를 넣었습니다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1200" i="0" kern="1200" baseline="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청중이 이번 경험에 관심을 갖고 흥미롭게 여기도록</a:t>
            </a:r>
            <a:r>
              <a:rPr lang="en-US" altLang="ko-KR" sz="1200" i="0" kern="1200" baseline="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i="0" kern="1200" baseline="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재미있고 흥미로운 내용을 포함시키는 것이 중요합니다</a:t>
            </a:r>
            <a:r>
              <a:rPr lang="en-US" altLang="ko-KR" sz="1200" i="0" kern="1200" baseline="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sz="1200" kern="1200" baseline="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baseline="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이미지를 교체해야 한다면 다음 조건을 꼭 만족해야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자습서가 거의 끝나간다는 것을 보여 주는 재미있는 이미지 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.gif</a:t>
            </a:r>
            <a:endParaRPr lang="ko-KR" altLang="en-US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21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en-US" altLang="ko-KR" b="0" u="none" baseline="0" dirty="0">
                <a:ea typeface="Malgun Gothic" panose="020B0503020000020004" pitchFamily="34" charset="-127"/>
              </a:rPr>
              <a:t>"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그럼 아까 했던 이야기를 계속해 볼까요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?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코딩에 대한 생각이 바뀌었나요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?"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가족이나 친구가 </a:t>
            </a:r>
            <a:r>
              <a:rPr lang="en-US" altLang="ko-KR" dirty="0">
                <a:ea typeface="Malgun Gothic" panose="020B0503020000020004" pitchFamily="34" charset="-127"/>
              </a:rPr>
              <a:t>"</a:t>
            </a:r>
            <a:r>
              <a:rPr lang="ko-KR" altLang="en-US" dirty="0">
                <a:ea typeface="Malgun Gothic" panose="020B0503020000020004" pitchFamily="34" charset="-127"/>
              </a:rPr>
              <a:t>코드가 뭐야</a:t>
            </a:r>
            <a:r>
              <a:rPr lang="en-US" altLang="ko-KR" dirty="0">
                <a:ea typeface="Malgun Gothic" panose="020B0503020000020004" pitchFamily="34" charset="-127"/>
              </a:rPr>
              <a:t>?"</a:t>
            </a:r>
            <a:r>
              <a:rPr lang="ko-KR" altLang="en-US" dirty="0">
                <a:ea typeface="Malgun Gothic" panose="020B0503020000020004" pitchFamily="34" charset="-127"/>
              </a:rPr>
              <a:t>라고 묻는다면 어떻게 대답할 건가요</a:t>
            </a:r>
            <a:r>
              <a:rPr lang="en-US" altLang="ko-KR" dirty="0">
                <a:ea typeface="Malgun Gothic" panose="020B0503020000020004" pitchFamily="34" charset="-127"/>
              </a:rPr>
              <a:t>?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이 자습서에서 무엇을 배웠나요</a:t>
            </a:r>
            <a:r>
              <a:rPr lang="en-US" altLang="ko-KR" dirty="0">
                <a:ea typeface="Malgun Gothic" panose="020B0503020000020004" pitchFamily="34" charset="-127"/>
              </a:rPr>
              <a:t>?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가장 어려웠던 점은 무엇인가요</a:t>
            </a:r>
            <a:r>
              <a:rPr lang="en-US" altLang="ko-KR" dirty="0">
                <a:ea typeface="Malgun Gothic" panose="020B0503020000020004" pitchFamily="34" charset="-127"/>
              </a:rPr>
              <a:t>? </a:t>
            </a:r>
            <a:r>
              <a:rPr lang="ko-KR" altLang="en-US" dirty="0">
                <a:ea typeface="Malgun Gothic" panose="020B0503020000020004" pitchFamily="34" charset="-127"/>
              </a:rPr>
              <a:t>문제가 생겼을 때는 어떻게 했나요</a:t>
            </a:r>
            <a:r>
              <a:rPr lang="en-US" altLang="ko-KR" dirty="0">
                <a:ea typeface="Malgun Gothic" panose="020B0503020000020004" pitchFamily="34" charset="-127"/>
              </a:rPr>
              <a:t>? </a:t>
            </a:r>
            <a:r>
              <a:rPr lang="ko-KR" altLang="en-US" dirty="0">
                <a:ea typeface="Malgun Gothic" panose="020B0503020000020004" pitchFamily="34" charset="-127"/>
              </a:rPr>
              <a:t>이 문제 해결 방법이 중요한 이유는 무엇인가요</a:t>
            </a:r>
            <a:r>
              <a:rPr lang="en-US" altLang="ko-KR" dirty="0">
                <a:ea typeface="Malgun Gothic" panose="020B0503020000020004" pitchFamily="34" charset="-127"/>
              </a:rPr>
              <a:t>? [</a:t>
            </a:r>
            <a:r>
              <a:rPr lang="ko-KR" altLang="en-US" dirty="0">
                <a:ea typeface="Malgun Gothic" panose="020B0503020000020004" pitchFamily="34" charset="-127"/>
              </a:rPr>
              <a:t>지속적인 반복 장려</a:t>
            </a:r>
            <a:r>
              <a:rPr lang="en-US" altLang="ko-KR" dirty="0">
                <a:ea typeface="Malgun Gothic" panose="020B0503020000020004" pitchFamily="34" charset="-127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코딩이 독창적인 이유는 무엇인가요</a:t>
            </a:r>
            <a:r>
              <a:rPr lang="en-US" altLang="ko-KR" dirty="0">
                <a:ea typeface="Malgun Gothic" panose="020B0503020000020004" pitchFamily="34" charset="-127"/>
              </a:rPr>
              <a:t>? [</a:t>
            </a:r>
            <a:r>
              <a:rPr lang="ko-KR" altLang="en-US" dirty="0">
                <a:ea typeface="Malgun Gothic" panose="020B0503020000020004" pitchFamily="34" charset="-127"/>
              </a:rPr>
              <a:t>노래</a:t>
            </a:r>
            <a:r>
              <a:rPr lang="en-US" altLang="ko-KR" dirty="0"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ea typeface="Malgun Gothic" panose="020B0503020000020004" pitchFamily="34" charset="-127"/>
              </a:rPr>
              <a:t>춤</a:t>
            </a:r>
            <a:r>
              <a:rPr lang="en-US" altLang="ko-KR" dirty="0"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ea typeface="Malgun Gothic" panose="020B0503020000020004" pitchFamily="34" charset="-127"/>
              </a:rPr>
              <a:t>건축 등의 다른 독창적 분야와 코딩을 연계하여 설명</a:t>
            </a:r>
            <a:r>
              <a:rPr lang="en-US" altLang="ko-KR" dirty="0">
                <a:ea typeface="Malgun Gothic" panose="020B0503020000020004" pitchFamily="34" charset="-127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dirty="0">
                <a:ea typeface="Malgun Gothic" panose="020B0503020000020004" pitchFamily="34" charset="-127"/>
              </a:rPr>
              <a:t>코딩은 누구를 위한 것인가요</a:t>
            </a:r>
            <a:r>
              <a:rPr lang="en-US" altLang="ko-KR" dirty="0">
                <a:ea typeface="Malgun Gothic" panose="020B0503020000020004" pitchFamily="34" charset="-127"/>
              </a:rPr>
              <a:t>? [</a:t>
            </a:r>
            <a:r>
              <a:rPr lang="ko-KR" altLang="en-US" dirty="0">
                <a:ea typeface="Malgun Gothic" panose="020B0503020000020004" pitchFamily="34" charset="-127"/>
              </a:rPr>
              <a:t>남학생</a:t>
            </a:r>
            <a:r>
              <a:rPr lang="en-US" altLang="ko-KR" dirty="0">
                <a:ea typeface="Malgun Gothic" panose="020B0503020000020004" pitchFamily="34" charset="-127"/>
              </a:rPr>
              <a:t>, </a:t>
            </a:r>
            <a:r>
              <a:rPr lang="ko-KR" altLang="en-US" dirty="0">
                <a:ea typeface="Malgun Gothic" panose="020B0503020000020004" pitchFamily="34" charset="-127"/>
              </a:rPr>
              <a:t>수학 우등생 등만이 코딩을 잘 할 수 있다는 선입견 교정</a:t>
            </a:r>
            <a:r>
              <a:rPr lang="en-US" altLang="ko-KR" dirty="0">
                <a:ea typeface="Malgun Gothic" panose="020B0503020000020004" pitchFamily="34" charset="-127"/>
              </a:rPr>
              <a:t>]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0" dirty="0">
                <a:ea typeface="Malgun Gothic" panose="020B0503020000020004" pitchFamily="34" charset="-127"/>
              </a:rPr>
              <a:t>맨 처음의 질문으로 돌아가서</a:t>
            </a:r>
            <a:r>
              <a:rPr lang="en-US" altLang="ko-KR" b="0" dirty="0">
                <a:ea typeface="Malgun Gothic" panose="020B0503020000020004" pitchFamily="34" charset="-127"/>
              </a:rPr>
              <a:t>, </a:t>
            </a:r>
            <a:r>
              <a:rPr lang="ko-KR" altLang="en-US" b="0" dirty="0">
                <a:ea typeface="Malgun Gothic" panose="020B0503020000020004" pitchFamily="34" charset="-127"/>
              </a:rPr>
              <a:t>코딩에 대한 청소년들의 선입관이 어떻게 바뀌었는지 살펴 보십시오</a:t>
            </a:r>
            <a:r>
              <a:rPr lang="en-US" altLang="ko-KR" b="0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r>
              <a:rPr lang="ko-KR" altLang="en-US" dirty="0">
                <a:effectLst/>
                <a:ea typeface="Malgun Gothic" panose="020B0503020000020004" pitchFamily="34" charset="-127"/>
              </a:rPr>
              <a:t>해당 없음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22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en-US" altLang="ko-KR" b="0" u="none" dirty="0">
                <a:ea typeface="Malgun Gothic" panose="020B0503020000020004" pitchFamily="34" charset="-127"/>
              </a:rPr>
              <a:t>"</a:t>
            </a:r>
            <a:r>
              <a:rPr lang="ko-KR" altLang="en-US" b="0" u="none" dirty="0">
                <a:ea typeface="Malgun Gothic" panose="020B0503020000020004" pitchFamily="34" charset="-127"/>
              </a:rPr>
              <a:t>코딩을 통해 만들 수 있는 것에는 무엇이 있을까요</a:t>
            </a:r>
            <a:r>
              <a:rPr lang="en-US" altLang="ko-KR" b="0" u="none" dirty="0">
                <a:ea typeface="Malgun Gothic" panose="020B0503020000020004" pitchFamily="34" charset="-127"/>
              </a:rPr>
              <a:t>?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여러분이 좋아하는 모든 것에 코딩을 적용할 수 있답니다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." </a:t>
            </a: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*사례 언급</a:t>
            </a:r>
            <a:endParaRPr lang="ko-KR" altLang="en-US" dirty="0"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자원 봉사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 관심이 많다면 함께 자원 봉사를 할 사람들을 모집하는 웹 사이트를 만들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스포츠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를 좋아한다면 좋아하는 팀의 성적을 보여 주는 앱을 만들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음악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을 좋아한다면 주간 재생 목록과 앨범 리뷰를 친구와 공유하는 웹 사이트를 만들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코딩에 관련된 가능성은 무한하다는 것을 재차 강조하십시오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교실에 있는 참가자들의 열정을 강조하고 이들의 관심사에 코딩을 어떻게 적용시킬 수 있는지 강조할 수 있는 기회입니다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23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78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“이제 코딩 전문가의 길에 들어섰으니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여기 몇 가지 무료 자료를 확인해 보세요</a:t>
            </a:r>
            <a:r>
              <a:rPr lang="en-US" altLang="ko-KR" b="0" u="none" dirty="0">
                <a:ea typeface="Malgun Gothic" panose="020B0503020000020004" pitchFamily="34" charset="-127"/>
              </a:rPr>
              <a:t>! </a:t>
            </a:r>
            <a:r>
              <a:rPr lang="ko-KR" altLang="en-US" b="0" u="none" dirty="0">
                <a:ea typeface="Malgun Gothic" panose="020B0503020000020004" pitchFamily="34" charset="-127"/>
              </a:rPr>
              <a:t>이 링크들을 꼭 적어 놓고 코딩을 계속 해 보세요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다음 단계의 코딩으로 나아가도록 청소년들을 격려하십시오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r>
              <a:rPr lang="ko-KR" altLang="en-US" b="1" u="sng" baseline="0" dirty="0">
                <a:ea typeface="Malgun Gothic" panose="020B0503020000020004" pitchFamily="34" charset="-127"/>
              </a:rPr>
              <a:t>진행자 메모</a:t>
            </a:r>
            <a:r>
              <a:rPr lang="en-US" altLang="ko-KR" b="1" u="sng" baseline="0" dirty="0">
                <a:ea typeface="Malgun Gothic" panose="020B0503020000020004" pitchFamily="34" charset="-127"/>
              </a:rPr>
              <a:t>: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Hour of Code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자습서를 시작한 이후 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Hour of Code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이벤트 이후 언제든지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code.org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에서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Hour of Code</a:t>
            </a:r>
            <a:r>
              <a:rPr lang="en-US" altLang="ko-KR" sz="1200" b="1" kern="1200" baseline="300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수료증에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액세스할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0" u="none" dirty="0">
              <a:ea typeface="Malgun Gothic" panose="020B0503020000020004" pitchFamily="34" charset="-127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대상 참가자에 따라 추가 리소스 슬라이드의 내용을 적절하게 조정합니다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endParaRPr lang="ko-KR" altLang="en-US" sz="1200" b="1" u="none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참가자는 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Minecraft: Education Edition </a:t>
            </a:r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및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/</a:t>
            </a:r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또는 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Windows 10</a:t>
            </a:r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의 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Minecraft(</a:t>
            </a:r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사용 가능한 경우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)</a:t>
            </a:r>
            <a:r>
              <a:rPr lang="ko-KR" altLang="en-US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 코드를 업로드할 수 있습니다</a:t>
            </a:r>
            <a:r>
              <a:rPr lang="en-US" altLang="ko-KR" sz="1200" b="1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참가자는 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 Studio</a:t>
            </a:r>
            <a:r>
              <a:rPr lang="ko-KR" altLang="en-US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를 사용하여 코드를 실제 게임으로 가져와 구현해 볼 수 있습니다</a:t>
            </a:r>
            <a:r>
              <a:rPr lang="en-US" altLang="ko-KR" sz="1200" b="0" u="none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!</a:t>
            </a:r>
          </a:p>
          <a:p>
            <a:endParaRPr lang="ko-KR" altLang="en-US" sz="1200" b="0" u="none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Minecraft: Education Edition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살펴보기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Minecraft: Education Edition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은 학교용으로 제작되었으며 수업 관리 도구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단원 계획 등과 함께 제공됩니다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자세한 내용을 확인하려면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3"/>
              </a:rPr>
              <a:t>https://education.minecraft.net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을 방문하세요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  <a:endParaRPr lang="ko-KR" altLang="en-US" sz="1200" b="1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1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지역 사회에서 디지털 관련 정보를 제공하고 전산학을 지도하는 등 디지털 기술을 보급할 수 있는 방법 살펴보기</a:t>
            </a:r>
            <a:br>
              <a:rPr lang="ko-KR" altLang="en-US" dirty="0">
                <a:ea typeface="Malgun Gothic" panose="020B0503020000020004" pitchFamily="34" charset="-127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https://Microsoft.com/digitalskills    </a:t>
            </a:r>
          </a:p>
          <a:p>
            <a:endParaRPr lang="ko-KR" altLang="en-US" b="0" u="none" dirty="0">
              <a:ea typeface="Malgun Gothic" panose="020B0503020000020004" pitchFamily="34" charset="-127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Code.org (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4"/>
              </a:rPr>
              <a:t>https://code.org/educate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)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en-US" altLang="ko-KR" b="0" u="none" dirty="0">
                <a:ea typeface="Malgun Gothic" panose="020B0503020000020004" pitchFamily="34" charset="-127"/>
              </a:rPr>
              <a:t>Code.org</a:t>
            </a:r>
            <a:r>
              <a:rPr lang="ko-KR" altLang="en-US" b="0" u="none" dirty="0">
                <a:ea typeface="Malgun Gothic" panose="020B0503020000020004" pitchFamily="34" charset="-127"/>
              </a:rPr>
              <a:t>의 교사용 도구를 통해 </a:t>
            </a:r>
            <a:r>
              <a:rPr lang="en-US" altLang="ko-KR" b="0" u="none" dirty="0">
                <a:ea typeface="Malgun Gothic" panose="020B0503020000020004" pitchFamily="34" charset="-127"/>
              </a:rPr>
              <a:t>Hour of Code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b="0" u="none" dirty="0">
                <a:ea typeface="Malgun Gothic" panose="020B0503020000020004" pitchFamily="34" charset="-127"/>
              </a:rPr>
              <a:t>이후 단계를 준비하세요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ko-KR" altLang="en-US" b="0" u="none" dirty="0">
                <a:ea typeface="Malgun Gothic" panose="020B0503020000020004" pitchFamily="34" charset="-127"/>
              </a:rPr>
              <a:t>별도의 경험 없이도 강의실에서 컴퓨터 공학 강의를 시작할 수 있습니다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 Code.org</a:t>
            </a:r>
            <a:r>
              <a:rPr lang="ko-KR" altLang="en-US" b="0" u="none" dirty="0">
                <a:ea typeface="Malgun Gothic" panose="020B0503020000020004" pitchFamily="34" charset="-127"/>
              </a:rPr>
              <a:t>에서는 커리큘럼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단원 계획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고품질 전문가용 학습 프로그램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모든 학년 수준에 적합한 수많은 유용한 도구 등 필요한 모든 것을 무료로 활용할 수 있습니다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5"/>
              </a:rPr>
              <a:t>code.org/educate</a:t>
            </a:r>
            <a:r>
              <a:rPr lang="ko-KR" altLang="en-US" b="0" u="none" dirty="0">
                <a:ea typeface="Malgun Gothic" panose="020B0503020000020004" pitchFamily="34" charset="-127"/>
              </a:rPr>
              <a:t>로 가서 대상 학년 수준을 선택하고 시작하세요</a:t>
            </a:r>
            <a:r>
              <a:rPr lang="en-US" altLang="ko-KR" b="0" u="none" dirty="0">
                <a:ea typeface="Malgun Gothic" panose="020B0503020000020004" pitchFamily="34" charset="-127"/>
              </a:rPr>
              <a:t>!</a:t>
            </a: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 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 Studio (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6"/>
              </a:rPr>
              <a:t>https://studio.code.org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) </a:t>
            </a:r>
            <a:r>
              <a:rPr lang="en-US" altLang="ko-KR" b="0" u="none" dirty="0">
                <a:ea typeface="Malgun Gothic" panose="020B0503020000020004" pitchFamily="34" charset="-127"/>
              </a:rPr>
              <a:t>Hour of Code</a:t>
            </a:r>
            <a:r>
              <a:rPr lang="en-US" altLang="ko-KR" sz="1200" kern="1200" baseline="300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b="0" u="none" dirty="0">
                <a:ea typeface="Malgun Gothic" panose="020B0503020000020004" pitchFamily="34" charset="-127"/>
              </a:rPr>
              <a:t>시간이 재미있었나요</a:t>
            </a:r>
            <a:r>
              <a:rPr lang="en-US" altLang="ko-KR" b="0" u="none" dirty="0">
                <a:ea typeface="Malgun Gothic" panose="020B0503020000020004" pitchFamily="34" charset="-127"/>
              </a:rPr>
              <a:t>? </a:t>
            </a:r>
            <a:r>
              <a:rPr lang="ko-KR" altLang="en-US" b="0" u="none" dirty="0">
                <a:ea typeface="Malgun Gothic" panose="020B0503020000020004" pitchFamily="34" charset="-127"/>
              </a:rPr>
              <a:t>컴퓨터 공학 영역에는 살펴볼 것들이 훨씬 더 많습니다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 Code Studio</a:t>
            </a:r>
            <a:r>
              <a:rPr lang="ko-KR" altLang="en-US" b="0" u="none" dirty="0">
                <a:ea typeface="Malgun Gothic" panose="020B0503020000020004" pitchFamily="34" charset="-127"/>
              </a:rPr>
              <a:t>에는 모든 연령을 대상으로 하는 퍼즐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게임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교육 과정이 마련되어 있습니다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ko-KR" altLang="en-US" b="0" u="none" dirty="0">
                <a:ea typeface="Malgun Gothic" panose="020B0503020000020004" pitchFamily="34" charset="-127"/>
              </a:rPr>
              <a:t>게임과 앱을 직접 만든 후 친구들과 공유하는 방법을 배워 보세요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7"/>
              </a:rPr>
              <a:t>studio.code.org</a:t>
            </a:r>
            <a:r>
              <a:rPr lang="ko-KR" altLang="en-US" b="0" u="none" dirty="0">
                <a:ea typeface="Malgun Gothic" panose="020B0503020000020004" pitchFamily="34" charset="-127"/>
              </a:rPr>
              <a:t>로 가서 지금 바로 시작하세요</a:t>
            </a:r>
            <a:r>
              <a:rPr lang="en-US" altLang="ko-KR" b="0" u="none" dirty="0">
                <a:ea typeface="Malgun Gothic" panose="020B0503020000020004" pitchFamily="34" charset="-127"/>
              </a:rPr>
              <a:t>!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24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 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baseline="0" dirty="0">
                <a:ea typeface="Malgun Gothic" panose="020B0503020000020004" pitchFamily="34" charset="-127"/>
              </a:rPr>
              <a:t>이벤트를 마무리합니다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이미지를 교체해야 한다면 다음 조건을 꼭 만족해야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dirty="0"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두 성별 모두 포함 </a:t>
            </a: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참가자들이 즐거운 시간을 보내는 모습을 보여줄 것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개인이 아닌 집단의 이미지일 것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25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322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u="sng" dirty="0">
                <a:ea typeface="Malgun Gothic" panose="020B0503020000020004" pitchFamily="34" charset="-127"/>
              </a:rPr>
              <a:t>Copyright 2017: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프레젠테이션은 판매되는 것이 아니라 사용이 허가되는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Microsoft Corporation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의 명시적인 사전 서면 동의 없이는 이 콘텐츠를 상업적 용도로 복사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조정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수정하거나 파생물을 준비하거나 배포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공개적으로 표시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판매 또는 사용할 수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본 프레젠테이션은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있는 그대로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제공됩니다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Microsoft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는 명시적이거나 묵시적인 어떠한 보증도 하지 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본 프레젠테이션에서 제시된 정보와 견해는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URL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및 기타 인터넷 웹 사이트 참조를 포함하여 예고 없이 변경될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 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본 프레젠테이션에 사용된 일부 예제는 설명용으로만 제공되며 실제 데이터가 아닙니다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실제 데이터와 연관시킬 의도가 없으며 그렇게 유추해서도 안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프레젠테이션은 개인용으로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그리고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code.org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및 기타 코딩 이벤트의 일환으로 수업에서 학생을 대상으로 사용할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프레젠테이션은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Microsoft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제품의 지적 재산에 대한 어떤 법적 권리도 제공하지 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 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 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Microsoft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및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  <a:hlinkClick r:id="rId3"/>
              </a:rPr>
              <a:t>http://www.microsoft.com/en-us/legal/intellectualproperty/trademarks/en-us.aspx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 나열된 상표는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Microsoft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회사 그룹의 상표입니다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 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기타 모든 표시는 해당 소유주의 자산입니다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© Code.org, 2017. Code.org®, CODE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로고 및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Hour of </a:t>
            </a:r>
            <a:r>
              <a:rPr lang="en-US" altLang="ko-KR" sz="1200" kern="1200" noProof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®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Code.org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의 상표입니다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Mojang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 © 2017. "Minecraft"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는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Mojang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 AB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의 상표입니다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.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algun Gothic" panose="020B0503020000020004" pitchFamily="34" charset="-127"/>
              </a:rPr>
              <a:t>© 2017 Microsoft Corporation. All rights reserved.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0EC2C-E6BA-F248-9EDA-113245C92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858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en-US" altLang="ko-KR" b="0" u="none" dirty="0">
                <a:ea typeface="Malgun Gothic" panose="020B0503020000020004" pitchFamily="34" charset="-127"/>
              </a:rPr>
              <a:t>"'</a:t>
            </a:r>
            <a:r>
              <a:rPr lang="ko-KR" altLang="en-US" b="0" u="none" dirty="0">
                <a:ea typeface="Malgun Gothic" panose="020B0503020000020004" pitchFamily="34" charset="-127"/>
              </a:rPr>
              <a:t>코딩</a:t>
            </a:r>
            <a:r>
              <a:rPr lang="en-US" altLang="ko-KR" b="0" u="none" dirty="0">
                <a:ea typeface="Malgun Gothic" panose="020B0503020000020004" pitchFamily="34" charset="-127"/>
              </a:rPr>
              <a:t>'</a:t>
            </a:r>
            <a:r>
              <a:rPr lang="ko-KR" altLang="en-US" b="0" u="none" dirty="0">
                <a:ea typeface="Malgun Gothic" panose="020B0503020000020004" pitchFamily="34" charset="-127"/>
              </a:rPr>
              <a:t>이라고 하면 무엇이 연상되나요</a:t>
            </a:r>
            <a:r>
              <a:rPr lang="en-US" altLang="ko-KR" b="0" u="none" dirty="0">
                <a:ea typeface="Malgun Gothic" panose="020B0503020000020004" pitchFamily="34" charset="-127"/>
              </a:rPr>
              <a:t>? </a:t>
            </a:r>
            <a:r>
              <a:rPr lang="ko-KR" altLang="en-US" b="0" u="none" dirty="0">
                <a:ea typeface="Malgun Gothic" panose="020B0503020000020004" pitchFamily="34" charset="-127"/>
              </a:rPr>
              <a:t>몇 분 동안 </a:t>
            </a:r>
            <a:r>
              <a:rPr lang="en-US" altLang="ko-KR" b="0" u="none" dirty="0">
                <a:ea typeface="Malgun Gothic" panose="020B0503020000020004" pitchFamily="34" charset="-127"/>
              </a:rPr>
              <a:t>"</a:t>
            </a:r>
            <a:r>
              <a:rPr lang="ko-KR" altLang="en-US" b="0" u="none" dirty="0">
                <a:ea typeface="Malgun Gothic" panose="020B0503020000020004" pitchFamily="34" charset="-127"/>
              </a:rPr>
              <a:t>코딩</a:t>
            </a:r>
            <a:r>
              <a:rPr lang="en-US" altLang="ko-KR" b="0" u="none" dirty="0">
                <a:ea typeface="Malgun Gothic" panose="020B0503020000020004" pitchFamily="34" charset="-127"/>
              </a:rPr>
              <a:t>"</a:t>
            </a:r>
            <a:r>
              <a:rPr lang="ko-KR" altLang="en-US" b="0" u="none" dirty="0">
                <a:ea typeface="Malgun Gothic" panose="020B0503020000020004" pitchFamily="34" charset="-127"/>
              </a:rPr>
              <a:t>과 그 의미에 대해 생각해 보세요</a:t>
            </a:r>
            <a:r>
              <a:rPr lang="en-US" altLang="ko-KR" b="0" u="none" dirty="0">
                <a:ea typeface="Malgun Gothic" panose="020B0503020000020004" pitchFamily="34" charset="-127"/>
              </a:rPr>
              <a:t>."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r>
              <a:rPr lang="en-US" altLang="ko-KR" b="0" u="none" baseline="0" dirty="0">
                <a:ea typeface="Malgun Gothic" panose="020B0503020000020004" pitchFamily="34" charset="-127"/>
              </a:rPr>
              <a:t>[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토론 지시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]</a:t>
            </a:r>
          </a:p>
          <a:p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u="none" dirty="0">
                <a:ea typeface="Malgun Gothic" panose="020B0503020000020004" pitchFamily="34" charset="-127"/>
              </a:rPr>
              <a:t>"</a:t>
            </a:r>
            <a:r>
              <a:rPr lang="ko-KR" altLang="en-US" b="0" u="none" dirty="0">
                <a:ea typeface="Malgun Gothic" panose="020B0503020000020004" pitchFamily="34" charset="-127"/>
              </a:rPr>
              <a:t>이제 오늘날 코딩이 얼마나 널리 사용되고 있는지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그리고 여러분과 같은 청소년들도 코드를 얼마나 많이 작성했는지를 보여 주는 짧은 동영상을 시청해 보겠습니다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u="none" baseline="0" dirty="0">
              <a:ea typeface="Malgun Gothic" panose="020B0503020000020004" pitchFamily="34" charset="-127"/>
            </a:endParaRPr>
          </a:p>
          <a:p>
            <a:pPr>
              <a:defRPr/>
            </a:pPr>
            <a:r>
              <a:rPr lang="ko-KR" altLang="en-US" dirty="0">
                <a:ea typeface="Malgun Gothic" panose="020B0503020000020004" pitchFamily="34" charset="-127"/>
              </a:rPr>
              <a:t>목표</a:t>
            </a:r>
            <a:r>
              <a:rPr lang="en-US" altLang="ko-KR" dirty="0">
                <a:ea typeface="Malgun Gothic" panose="020B0503020000020004" pitchFamily="34" charset="-127"/>
              </a:rPr>
              <a:t>: </a:t>
            </a:r>
            <a:r>
              <a:rPr lang="ko-KR" altLang="en-US" dirty="0">
                <a:ea typeface="Malgun Gothic" panose="020B0503020000020004" pitchFamily="34" charset="-127"/>
              </a:rPr>
              <a:t>토론을 진행하여 코딩에 대한 청소년들의 선입견을 파악합니다</a:t>
            </a:r>
            <a:r>
              <a:rPr lang="en-US" altLang="ko-KR" dirty="0">
                <a:ea typeface="Malgun Gothic" panose="020B0503020000020004" pitchFamily="34" charset="-127"/>
              </a:rPr>
              <a:t>.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 코딩과 전산학은 수학 우등생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, "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마니아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"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또는 남학생들만 잘할 수 있다는 선입견은 널리 알려져 있습니다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kern="1200" dirty="0">
                <a:effectLst/>
                <a:latin typeface="+mn-lt"/>
                <a:ea typeface="Malgun Gothic" panose="020B0503020000020004" pitchFamily="34" charset="-127"/>
              </a:rPr>
              <a:t>다음 슬라이드에서는 코딩과 관련된 오해를 바로잡아 자습서를 시작하기 전에 참가자들의 견해를 수정합니다</a:t>
            </a:r>
            <a:r>
              <a:rPr lang="en-US" altLang="ko-KR" kern="1200" dirty="0">
                <a:effectLst/>
                <a:latin typeface="+mn-lt"/>
                <a:ea typeface="Malgun Gothic" panose="020B0503020000020004" pitchFamily="34" charset="-127"/>
              </a:rPr>
              <a:t>.</a:t>
            </a:r>
            <a:r>
              <a:rPr lang="ko-KR" altLang="en-US" dirty="0">
                <a:ea typeface="Malgun Gothic" panose="020B0503020000020004" pitchFamily="34" charset="-127"/>
              </a:rPr>
              <a:t> 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진행자 메모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선입견을 언급하는 방식으로 부연 설명하지 말고 그룹이 어떻게 생각하는지를 질문하세요</a:t>
            </a:r>
            <a:r>
              <a:rPr lang="en-US" altLang="ko-KR" b="0" u="none" dirty="0">
                <a:ea typeface="Malgun Gothic" panose="020B0503020000020004" pitchFamily="34" charset="-127"/>
              </a:rPr>
              <a:t>! </a:t>
            </a:r>
            <a:r>
              <a:rPr lang="ko-KR" altLang="en-US" b="0" u="none" dirty="0">
                <a:ea typeface="Malgun Gothic" panose="020B0503020000020004" pitchFamily="34" charset="-127"/>
              </a:rPr>
              <a:t>놀랄 만한 대답을 들을 수도 있습니다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</a:t>
            </a:r>
          </a:p>
          <a:p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u="none" dirty="0">
                <a:ea typeface="Malgun Gothic" panose="020B0503020000020004" pitchFamily="34" charset="-127"/>
              </a:rPr>
              <a:t>"</a:t>
            </a:r>
            <a:r>
              <a:rPr lang="ko-KR" altLang="en-US" b="0" u="none" dirty="0">
                <a:ea typeface="Malgun Gothic" panose="020B0503020000020004" pitchFamily="34" charset="-127"/>
              </a:rPr>
              <a:t>먼저 지난 몇 년간 코딩이 얼마나 널리 사용되어 왔는지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그리고 여러분과 같은 청소년들도 코드를 얼마나 많이 작성했는지를 보여 주는 짧은 동영상을 시청해 보겠습니다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3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endParaRPr lang="ko-KR" altLang="en-US" b="1" u="sng" baseline="0" dirty="0">
              <a:ea typeface="Malgun Gothic" panose="020B0503020000020004" pitchFamily="34" charset="-127"/>
            </a:endParaRPr>
          </a:p>
          <a:p>
            <a:r>
              <a:rPr lang="ko-KR" altLang="en-US" b="0" u="none" baseline="0" dirty="0">
                <a:ea typeface="Malgun Gothic" panose="020B0503020000020004" pitchFamily="34" charset="-127"/>
              </a:rPr>
              <a:t>청소년들의 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Hour of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</a:t>
            </a:r>
            <a:r>
              <a:rPr lang="en-US" altLang="ko-KR" sz="1200" kern="1200" baseline="30000" dirty="0" err="1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TM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 </a:t>
            </a:r>
            <a:r>
              <a:rPr lang="ko-KR" altLang="en-US" b="0" u="none" baseline="0" dirty="0">
                <a:ea typeface="Malgun Gothic" panose="020B0503020000020004" pitchFamily="34" charset="-127"/>
              </a:rPr>
              <a:t>자습서에 대한 흥미도를 높입니다</a:t>
            </a:r>
            <a:r>
              <a:rPr lang="en-US" altLang="ko-KR" b="0" u="none" baseline="0" dirty="0">
                <a:ea typeface="Malgun Gothic" panose="020B0503020000020004" pitchFamily="34" charset="-127"/>
              </a:rPr>
              <a:t>.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dirty="0">
                <a:ea typeface="Malgun Gothic" panose="020B0503020000020004" pitchFamily="34" charset="-127"/>
              </a:rPr>
              <a:t>동영상이 자동으로 재생되어야 합니다</a:t>
            </a:r>
            <a:r>
              <a:rPr lang="en-US" altLang="ko-KR" dirty="0">
                <a:ea typeface="Malgun Gothic" panose="020B0503020000020004" pitchFamily="34" charset="-127"/>
              </a:rPr>
              <a:t>. </a:t>
            </a:r>
          </a:p>
          <a:p>
            <a:endParaRPr lang="ko-KR" altLang="en-US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언어나 자막을 변경하려는 경우 아래 링크를 통해 동영상 오른쪽 아래의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설정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기어를 클릭하여 변경하면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경우 링크를 다시 포함해야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https://www.youtube.com/watch?t=1&amp;v=2DxWIxec6yo</a:t>
            </a:r>
            <a:endParaRPr lang="ko-KR" altLang="en-US" dirty="0">
              <a:ea typeface="Malgun Gothic" panose="020B0503020000020004" pitchFamily="34" charset="-127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추가 동영상은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code.org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에서 확인할 수 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참가자에게 다른 메시지를 전달하려는 경우 동영상을 교체할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</a:t>
            </a: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4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38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“이제 무엇이 코딩이 아닌지에 대해 이야기해 봅시다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ko-KR" altLang="en-US" b="0" u="none" dirty="0">
                <a:ea typeface="Malgun Gothic" panose="020B0503020000020004" pitchFamily="34" charset="-127"/>
              </a:rPr>
              <a:t>코딩은 여러분 혼자서만 해야 되는 활동이 아닙니다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ko-KR" altLang="en-US" b="0" u="none" dirty="0">
                <a:ea typeface="Malgun Gothic" panose="020B0503020000020004" pitchFamily="34" charset="-127"/>
              </a:rPr>
              <a:t>여러분은 코딩이 어려울 거라고 생각할 수도 있지만 그만큼 어렵지도 않습니다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 </a:t>
            </a: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슬라이드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5~8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의 목표는 코딩하는 사람들의 모습과 실제로 코딩이 무엇인지에 대하여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11~14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세 사이의 청소년들이 갖고 있는 선입관을 깨뜨리는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코딩은 다음과 같은 활동이 아니라는 사실을 알려 줌으로써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청소년들이 고정 관념을 깰 수 있도록 돕고자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dirty="0"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혼자서 하는 활동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남성적인 활동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마니아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들을 위한 활동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수학을 잘하는 사람들만 하는 활동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컴퓨터 프로그램을 개발하고 싶은 사람들만 하는 활동 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5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37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Malgun Gothic" panose="020B0503020000020004" pitchFamily="34" charset="-127"/>
              </a:rPr>
              <a:t>"</a:t>
            </a:r>
            <a:r>
              <a:rPr lang="ko-KR" altLang="en-US" dirty="0">
                <a:ea typeface="Malgun Gothic" panose="020B0503020000020004" pitchFamily="34" charset="-127"/>
              </a:rPr>
              <a:t>코딩은 몇 시간 동안 혼자 책상에 앉아 있어야 하는 활동도 아닙니다</a:t>
            </a:r>
            <a:r>
              <a:rPr lang="en-US" altLang="ko-KR" dirty="0">
                <a:ea typeface="Malgun Gothic" panose="020B0503020000020004" pitchFamily="34" charset="-127"/>
              </a:rPr>
              <a:t>!</a:t>
            </a:r>
            <a:r>
              <a:rPr lang="ko-KR" altLang="en-US" b="0" u="none" dirty="0">
                <a:ea typeface="Malgun Gothic" panose="020B0503020000020004" pitchFamily="34" charset="-127"/>
              </a:rPr>
              <a:t> 다양한 코딩 팀을 구성하면 보다 나은 해결 방법을 찾고 더욱 유용한 소프트웨어 제품을 만들 수 있습니다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 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Malgun Gothic" panose="020B0503020000020004" pitchFamily="34" charset="-127"/>
              </a:rPr>
              <a:t>누구나 코드를 작성할 수 있음을 강조합니다</a:t>
            </a:r>
            <a:r>
              <a:rPr lang="en-US" altLang="ko-KR" dirty="0">
                <a:ea typeface="Malgun Gothic" panose="020B0503020000020004" pitchFamily="34" charset="-127"/>
              </a:rPr>
              <a:t>. </a:t>
            </a:r>
            <a:r>
              <a:rPr lang="ko-KR" altLang="en-US" dirty="0">
                <a:ea typeface="Malgun Gothic" panose="020B0503020000020004" pitchFamily="34" charset="-127"/>
              </a:rPr>
              <a:t>다양한 코딩 팀을 구성하면 더욱 유용한 소프트웨어 제품을 만들 수 있습니다</a:t>
            </a:r>
            <a:r>
              <a:rPr lang="en-US" altLang="ko-KR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6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171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“여러분은 몰랐을 수도 있지만 코딩은 사실 작업 공간에 있는 고양이들에게 아주 유용합니다</a:t>
            </a:r>
            <a:r>
              <a:rPr lang="en-US" altLang="ko-KR" b="0" u="none" dirty="0">
                <a:ea typeface="Malgun Gothic" panose="020B0503020000020004" pitchFamily="34" charset="-127"/>
              </a:rPr>
              <a:t>...”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b="0" u="none" dirty="0">
              <a:ea typeface="Malgun Gothic" panose="020B0503020000020004" pitchFamily="34" charset="-127"/>
            </a:endParaRPr>
          </a:p>
          <a:p>
            <a:endParaRPr lang="ko-KR" altLang="en-US" b="0" u="none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청소년들을 웃게 하십시오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이 슬라이드는 우스갯소리이며 그저 재미를 위한 것입니다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endParaRPr lang="ko-KR" altLang="en-US" b="1" u="sng" dirty="0"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sz="1200" b="1" u="sng" kern="1200" baseline="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b="0" u="none" kern="1200" baseline="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슬라이드의 이미지는 청중의 흥미를 사로잡기 위한 우스꽝스러운 이미지나 </a:t>
            </a:r>
            <a:r>
              <a:rPr lang="en-US" altLang="ko-KR" sz="1200" b="0" u="none" kern="1200" baseline="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.gif</a:t>
            </a:r>
            <a:r>
              <a:rPr lang="ko-KR" altLang="en-US" sz="1200" b="0" u="none" kern="1200" baseline="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여야 합니다</a:t>
            </a:r>
            <a:r>
              <a:rPr lang="en-US" altLang="ko-KR" sz="1200" b="0" u="none" kern="1200" baseline="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sz="1200" b="0" u="none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7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16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“농담이었어요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0" u="none" dirty="0">
                <a:ea typeface="Malgun Gothic" panose="020B0503020000020004" pitchFamily="34" charset="-127"/>
              </a:rPr>
              <a:t>방금 전의 슬라이드는 우스갯소리라는 사실을 밝히십시오</a:t>
            </a:r>
            <a:r>
              <a:rPr lang="en-US" altLang="ko-KR" b="0" u="none" dirty="0">
                <a:ea typeface="Malgun Gothic" panose="020B0503020000020004" pitchFamily="34" charset="-127"/>
              </a:rPr>
              <a:t>.</a:t>
            </a:r>
          </a:p>
          <a:p>
            <a:endParaRPr lang="ko-KR" altLang="en-US" b="1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8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8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u="sng" dirty="0">
                <a:ea typeface="Malgun Gothic" panose="020B0503020000020004" pitchFamily="34" charset="-127"/>
              </a:rPr>
              <a:t>샘플 대본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1" u="sng" dirty="0">
              <a:ea typeface="Malgun Gothic" panose="020B0503020000020004" pitchFamily="34" charset="-127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u="none" dirty="0">
                <a:ea typeface="Malgun Gothic" panose="020B0503020000020004" pitchFamily="34" charset="-127"/>
              </a:rPr>
              <a:t>“이제 코딩이 정말로 무엇인지 이야기해 봅시다</a:t>
            </a:r>
            <a:r>
              <a:rPr lang="en-US" altLang="ko-KR" b="0" u="none" dirty="0">
                <a:ea typeface="Malgun Gothic" panose="020B0503020000020004" pitchFamily="34" charset="-127"/>
              </a:rPr>
              <a:t>. </a:t>
            </a:r>
            <a:r>
              <a:rPr lang="ko-KR" altLang="en-US" b="0" u="none" dirty="0">
                <a:ea typeface="Malgun Gothic" panose="020B0503020000020004" pitchFamily="34" charset="-127"/>
              </a:rPr>
              <a:t>여러분은 잘 몰랐을 수도 있지만 코딩은 공동 작업이며</a:t>
            </a:r>
            <a:r>
              <a:rPr lang="en-US" altLang="ko-KR" b="0" u="none" dirty="0">
                <a:ea typeface="Malgun Gothic" panose="020B0503020000020004" pitchFamily="34" charset="-127"/>
              </a:rPr>
              <a:t>, </a:t>
            </a:r>
            <a:r>
              <a:rPr lang="ko-KR" altLang="en-US" b="0" u="none" dirty="0">
                <a:ea typeface="Malgun Gothic" panose="020B0503020000020004" pitchFamily="34" charset="-127"/>
              </a:rPr>
              <a:t>남자와 여자 모두를 위한 것입니다</a:t>
            </a:r>
            <a:r>
              <a:rPr lang="en-US" altLang="ko-KR" b="0" u="none" dirty="0">
                <a:ea typeface="Malgun Gothic" panose="020B0503020000020004" pitchFamily="34" charset="-127"/>
              </a:rPr>
              <a:t>!”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슬라이드 목표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</a:p>
          <a:p>
            <a:endParaRPr lang="ko-KR" altLang="en-US" b="1" u="sng" dirty="0">
              <a:ea typeface="Malgun Gothic" panose="020B0503020000020004" pitchFamily="34" charset="-127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슬라이드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9~12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에서는 청소년들에게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코딩을 통해 얻을 수 있는 즐거움을 시각적으로 보여 주고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코딩은 다음과 같은 활동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이라는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 점을 강조하고자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함께 협력하는 활동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성별에 관계없이 가능한 활동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내향적인 사람과 외향적인 사람을 위한 활동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문제 해결 활동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사실 코딩에는 수학이 거의 필요 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컴퓨터를 이용해 좋아하는 분야에 더욱 열정을 쏟고자 하는 사람을 위한 활동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endParaRPr lang="ko-KR" altLang="en-US" b="1" dirty="0">
              <a:ea typeface="Malgun Gothic" panose="020B0503020000020004" pitchFamily="34" charset="-127"/>
            </a:endParaRPr>
          </a:p>
          <a:p>
            <a:r>
              <a:rPr lang="ko-KR" altLang="en-US" b="1" u="sng" dirty="0">
                <a:ea typeface="Malgun Gothic" panose="020B0503020000020004" pitchFamily="34" charset="-127"/>
              </a:rPr>
              <a:t>이 슬라이드의 이미지 지침</a:t>
            </a:r>
            <a:r>
              <a:rPr lang="en-US" altLang="ko-KR" b="1" u="sng" dirty="0">
                <a:ea typeface="Malgun Gothic" panose="020B0503020000020004" pitchFamily="34" charset="-127"/>
              </a:rPr>
              <a:t>:</a:t>
            </a:r>
            <a:endParaRPr lang="ko-KR" altLang="en-US" sz="1200" u="sng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이 이미지를 교체해야 한다면 다음 조건을 꼭 만족해야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. </a:t>
            </a:r>
            <a:endParaRPr lang="ko-KR" altLang="en-US" dirty="0"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대 초반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중학생 포함 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참가자들이 과학 기술을 이용해 즐거운 시간을 보내는 모습을 보여줄 것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개인이 아닌 집단의 이미지일 것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Malgun Gothic" panose="020B0503020000020004" pitchFamily="34" charset="-127"/>
              </a:rPr>
              <a:t>여성 포함</a:t>
            </a: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pPr marL="628650" lvl="1" indent="-171450">
              <a:buFont typeface="Arial"/>
              <a:buChar char="•"/>
            </a:pPr>
            <a:endParaRPr lang="ko-KR" altLang="en-US" dirty="0">
              <a:effectLst/>
              <a:ea typeface="Malgun Gothic" panose="020B0503020000020004" pitchFamily="34" charset="-127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Malgun Gothic" panose="020B0503020000020004" pitchFamily="34" charset="-127"/>
              <a:cs typeface="+mn-cs"/>
            </a:endParaRPr>
          </a:p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ko-KR" smtClean="0">
                <a:ea typeface="Malgun Gothic" panose="020B0503020000020004" pitchFamily="34" charset="-127"/>
              </a:rPr>
              <a:t>9</a:t>
            </a:fld>
            <a:endParaRPr lang="ko-KR" altLang="en-US" dirty="0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54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  <a:endParaRPr lang="ko-KR" altLang="en-US" dirty="0"/>
          </a:p>
          <a:p>
            <a:pPr lvl="2"/>
            <a:r>
              <a:rPr lang="en-US" altLang="ko-KR"/>
              <a:t>Third level</a:t>
            </a:r>
            <a:endParaRPr lang="ko-KR" altLang="en-US" dirty="0"/>
          </a:p>
          <a:p>
            <a:pPr lvl="3"/>
            <a:r>
              <a:rPr lang="en-US" altLang="ko-KR"/>
              <a:t>Fourth level</a:t>
            </a:r>
            <a:endParaRPr lang="ko-KR" altLang="en-US" dirty="0"/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Malgun Gothic" panose="020B0503020000020004" pitchFamily="34" charset="-127"/>
              </a:defRPr>
            </a:lvl1pPr>
          </a:lstStyle>
          <a:p>
            <a:fld id="{67E46FF7-969A-CE48-B675-E97143700550}" type="datetime1">
              <a:rPr lang="en-US" altLang="ko-KR" smtClean="0"/>
              <a:pPr/>
              <a:t>11/2/2017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Malgun Gothic" panose="020B05030200000200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Malgun Gothic" panose="020B0503020000020004" pitchFamily="34" charset="-127"/>
              </a:defRPr>
            </a:lvl1pPr>
          </a:lstStyle>
          <a:p>
            <a:fld id="{697781E3-FF4B-EC42-A17F-8D66E4334D1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Malgun Gothic" panose="020B0503020000020004" pitchFamily="34" charset="-127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Malgun Gothic" panose="020B0503020000020004" pitchFamily="34" charset="-127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lgun Gothic" panose="020B0503020000020004" pitchFamily="34" charset="-127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Malgun Gothic" panose="020B0503020000020004" pitchFamily="34" charset="-127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algun Gothic" panose="020B0503020000020004" pitchFamily="34" charset="-127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algun Gothic" panose="020B0503020000020004" pitchFamily="34" charset="-127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p051U7Rvds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167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4800" y="3992400"/>
            <a:ext cx="6106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Hour of Code</a:t>
            </a:r>
            <a:r>
              <a:rPr lang="en-US" altLang="ko-KR" sz="3600" baseline="300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TM</a:t>
            </a:r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에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오신 것을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환영합니다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Hour of </a:t>
            </a:r>
            <a:r>
              <a:rPr lang="en-US" altLang="ko-KR" dirty="0" err="1"/>
              <a:t>CodeTM</a:t>
            </a:r>
            <a:r>
              <a:rPr lang="ko-KR" altLang="en-US" dirty="0"/>
              <a:t>에 오신 것을 환영합니다</a:t>
            </a:r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몇몇 아이들이 모여 프로젝트를 위해 공동 작업하고 있습니다" title="몇몇 아이들이 모여 프로젝트를 위해 공동 작업하고 있습니다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6844" y="172907"/>
            <a:ext cx="6914862" cy="5369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이겁니다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그리고 이거죠</a:t>
            </a:r>
            <a:endParaRPr lang="ko-KR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29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코딩이란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...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코딩이란</a:t>
            </a:r>
            <a:endParaRPr lang="ko-KR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94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380" y="0"/>
            <a:ext cx="8566302" cy="5715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000" y="0"/>
            <a:ext cx="9594000" cy="5715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문제 해결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08" y="2039112"/>
            <a:ext cx="685800" cy="685800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문제 해결</a:t>
            </a:r>
            <a:endParaRPr lang="ko-KR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색연필 여러 자루 " title="색연필 여러 자루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39248" cy="547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창의성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창의성</a:t>
            </a:r>
            <a:endParaRPr lang="ko-KR" altLang="en-US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4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irls Who Code 2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906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00" y="0"/>
            <a:ext cx="9313200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공동 작업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공동 작업</a:t>
            </a:r>
            <a:endParaRPr lang="ko-KR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476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16643" y="2041604"/>
            <a:ext cx="404160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egoe Pro Light" charset="0"/>
                <a:ea typeface="Malgun Gothic" panose="020B0503020000020004" pitchFamily="34" charset="-127"/>
              </a:rPr>
              <a:t>여러분과 친구들이 좋아하는 활동은 무엇입니까</a:t>
            </a:r>
            <a:r>
              <a:rPr lang="en-US" altLang="ko-KR" sz="3600" dirty="0">
                <a:latin typeface="Segoe Pro Light" charset="0"/>
                <a:ea typeface="Malgun Gothic" panose="020B0503020000020004" pitchFamily="34" charset="-127"/>
              </a:rPr>
              <a:t>?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질문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여러분은 무슨 </a:t>
            </a:r>
            <a:r>
              <a:rPr lang="ko-KR" altLang="en-US"/>
              <a:t>활동을 좋아하나요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폭죽" title="폭죽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59091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여러분의 관심사에 </a:t>
            </a:r>
            <a:r>
              <a:rPr lang="ko-KR" altLang="en-US"/>
              <a:t>활기를 불어넣으세요</a:t>
            </a:r>
            <a:endParaRPr lang="ko-KR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624" y="3359150"/>
            <a:ext cx="2568576" cy="54864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624" y="3908425"/>
            <a:ext cx="2568576" cy="54864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2624" y="2813050"/>
            <a:ext cx="2936876" cy="54864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974" y="4467225"/>
            <a:ext cx="2054226" cy="54864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7225" y="1094591"/>
            <a:ext cx="3144253" cy="3970318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여러분의 관심사가 무엇이든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코딩의 도움을 받아 활기를 불어넣을 수 있습니다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591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젊은 여성이 카메라를 이용해 사진을 찍고 있습니다" title="젊은 여성이 카메라를 이용해 사진을 찍고 있습니다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4" y="0"/>
            <a:ext cx="8947727" cy="5710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학습 내용을 </a:t>
            </a:r>
            <a:r>
              <a:rPr lang="ko-KR" altLang="en-US"/>
              <a:t>적용해 보세요</a:t>
            </a:r>
            <a:endParaRPr lang="ko-KR" altLang="en-US" dirty="0"/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9924" y="2857500"/>
            <a:ext cx="3901026" cy="54864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924" y="3397250"/>
            <a:ext cx="3035177" cy="54864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10" name="TextBox 9" hidden="1"/>
          <p:cNvSpPr txBox="1"/>
          <p:nvPr/>
        </p:nvSpPr>
        <p:spPr>
          <a:xfrm>
            <a:off x="669925" y="3962400"/>
            <a:ext cx="1006476" cy="30841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924" y="2298700"/>
            <a:ext cx="3559176" cy="54864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9924" y="621809"/>
            <a:ext cx="4970855" cy="452431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Hour of Code</a:t>
            </a:r>
            <a:r>
              <a:rPr lang="en-US" altLang="ko-KR" sz="3600" baseline="300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TM</a:t>
            </a:r>
            <a:r>
              <a:rPr lang="ko-KR" altLang="en-US" dirty="0">
                <a:ea typeface="Malgun Gothic" panose="020B0503020000020004" pitchFamily="34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자습서를 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익히는 동안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,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지금 배우는 것을 여러분이 좋아하는 활동에 어떻게 적용시킬 수 있을지 염두에 두세요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 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8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신이 난 학생들이 열정적으로 응원하고 있습니다" title="신이 난 학생들이 열정적으로 응원하고 있습니다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238124" y="126999"/>
            <a:ext cx="5635625" cy="538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82162" y="2257335"/>
            <a:ext cx="39462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Minecraft </a:t>
            </a:r>
            <a:b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</a:br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Hour of Code</a:t>
            </a:r>
            <a:r>
              <a:rPr lang="en-US" altLang="ko-KR" sz="3600" baseline="300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TM</a:t>
            </a:r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, 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그 진행 방식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진행 방식</a:t>
            </a:r>
            <a:endParaRPr lang="ko-KR" altLang="en-US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7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485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Minecraft Hour of </a:t>
            </a:r>
            <a:r>
              <a:rPr lang="en-US" altLang="ko-KR" sz="3600" noProof="1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Code</a:t>
            </a:r>
            <a:r>
              <a:rPr lang="en-US" altLang="ko-KR" sz="3600" baseline="30000" noProof="1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TM</a:t>
            </a:r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: 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영웅의 여정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How it goes down </a:t>
            </a:r>
            <a:endParaRPr lang="en-US" altLang="ko-KR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5" y="117995"/>
            <a:ext cx="5497630" cy="5252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9350" y="2074328"/>
            <a:ext cx="3657600" cy="17543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시작하기 전에 코딩에 대해 이야기해 봅시다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</a:t>
            </a:r>
            <a:endParaRPr lang="ko-KR" altLang="en-US" sz="1800" dirty="0">
              <a:solidFill>
                <a:schemeClr val="bg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Segoe Pro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코딩에 대해 </a:t>
            </a:r>
            <a:r>
              <a:rPr lang="ko-KR" altLang="en-US"/>
              <a:t>이야기해 봅시다</a:t>
            </a:r>
            <a:endParaRPr lang="ko-KR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857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12594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Segoe UI Light" panose="020B0502040204020203" pitchFamily="34" charset="0"/>
                <a:ea typeface="Malgun Gothic" panose="020B0503020000020004" pitchFamily="34" charset="-127"/>
              </a:rPr>
              <a:t>자습서는 </a:t>
            </a:r>
            <a:r>
              <a:rPr lang="en-US" altLang="ko-KR" sz="3000" dirty="0">
                <a:latin typeface="Segoe UI Light" panose="020B0502040204020203" pitchFamily="34" charset="0"/>
                <a:ea typeface="Malgun Gothic" panose="020B0503020000020004" pitchFamily="34" charset="-127"/>
              </a:rPr>
              <a:t>Code.org/Minecraft</a:t>
            </a:r>
            <a:r>
              <a:rPr lang="ko-KR" altLang="en-US" sz="3000" dirty="0">
                <a:latin typeface="Segoe UI Light" panose="020B0502040204020203" pitchFamily="34" charset="0"/>
                <a:ea typeface="Malgun Gothic" panose="020B0503020000020004" pitchFamily="34" charset="-127"/>
              </a:rPr>
              <a:t>에서 확인할 수 있습니다</a:t>
            </a:r>
            <a:r>
              <a:rPr lang="en-US" altLang="ko-KR" sz="3000" dirty="0">
                <a:latin typeface="Segoe UI Light" panose="020B0502040204020203" pitchFamily="34" charset="0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Find your tutorial</a:t>
            </a:r>
            <a:endParaRPr lang="en-US" altLang="ko-KR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7700" y="2542403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마무리하세요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마무리하세요</a:t>
            </a:r>
            <a:endParaRPr lang="ko-KR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40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00601" y="1708730"/>
            <a:ext cx="41771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egoe Pro Light" charset="0"/>
                <a:ea typeface="Malgun Gothic" panose="020B0503020000020004" pitchFamily="34" charset="-127"/>
              </a:rPr>
              <a:t>이제 “코딩”이라는 용어를 들으면 무엇이 생각나나요</a:t>
            </a:r>
            <a:r>
              <a:rPr lang="en-US" altLang="ko-KR" sz="3600" dirty="0">
                <a:latin typeface="Segoe Pro Light" charset="0"/>
                <a:ea typeface="Malgun Gothic" panose="020B0503020000020004" pitchFamily="34" charset="-127"/>
              </a:rPr>
              <a:t>? </a:t>
            </a:r>
            <a:endParaRPr lang="ko-KR" altLang="en-US" sz="3600" dirty="0"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질문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이제 코딩을 </a:t>
            </a:r>
            <a:r>
              <a:rPr lang="ko-KR" altLang="en-US"/>
              <a:t>어떻게 생각하나요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10958" y="326878"/>
            <a:ext cx="4190537" cy="418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egoe UI Light" panose="020B0502040204020203" pitchFamily="34" charset="0"/>
                <a:ea typeface="Malgun Gothic" panose="020B0503020000020004" pitchFamily="34" charset="-127"/>
              </a:rPr>
              <a:t>코드를 사용하여 여러분 자신이나 친구들을 위해 만들 수 있는 재미있는 것은 무엇이 있을까요</a:t>
            </a:r>
            <a:r>
              <a:rPr lang="en-US" altLang="ko-KR" sz="3600" dirty="0">
                <a:latin typeface="Segoe UI Light" panose="020B0502040204020203" pitchFamily="34" charset="0"/>
                <a:ea typeface="Malgun Gothic" panose="020B0503020000020004" pitchFamily="34" charset="-127"/>
              </a:rPr>
              <a:t>? </a:t>
            </a:r>
          </a:p>
          <a:p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r>
              <a:rPr lang="ko-KR" altLang="en-US" sz="1800" dirty="0">
                <a:latin typeface="Segoe Pro" charset="0"/>
                <a:ea typeface="Malgun Gothic" panose="020B0503020000020004" pitchFamily="34" charset="-127"/>
              </a:rPr>
              <a:t>게임</a:t>
            </a:r>
            <a:r>
              <a:rPr lang="en-US" altLang="ko-KR" sz="1800" dirty="0">
                <a:latin typeface="Segoe Pro" charset="0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latin typeface="Segoe Pro" charset="0"/>
                <a:ea typeface="Malgun Gothic" panose="020B0503020000020004" pitchFamily="34" charset="-127"/>
              </a:rPr>
              <a:t>웹 사이트</a:t>
            </a:r>
            <a:r>
              <a:rPr lang="en-US" altLang="ko-KR" sz="1800" dirty="0">
                <a:latin typeface="Segoe Pro" charset="0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latin typeface="Segoe Pro" charset="0"/>
                <a:ea typeface="Malgun Gothic" panose="020B0503020000020004" pitchFamily="34" charset="-127"/>
              </a:rPr>
              <a:t>프로그램</a:t>
            </a:r>
            <a:r>
              <a:rPr lang="en-US" altLang="ko-KR" sz="1800" dirty="0">
                <a:latin typeface="Segoe Pro" charset="0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latin typeface="Segoe Pro" charset="0"/>
                <a:ea typeface="Malgun Gothic" panose="020B0503020000020004" pitchFamily="34" charset="-127"/>
              </a:rPr>
              <a:t>앱 </a:t>
            </a:r>
            <a:r>
              <a:rPr lang="en-US" altLang="ko-KR" sz="1800" dirty="0">
                <a:latin typeface="Segoe Pro" charset="0"/>
                <a:ea typeface="Malgun Gothic" panose="020B0503020000020004" pitchFamily="34" charset="-127"/>
              </a:rPr>
              <a:t>- </a:t>
            </a:r>
            <a:r>
              <a:rPr lang="ko-KR" altLang="en-US" sz="1800" dirty="0">
                <a:latin typeface="Segoe Pro" charset="0"/>
                <a:ea typeface="Malgun Gothic" panose="020B0503020000020004" pitchFamily="34" charset="-127"/>
              </a:rPr>
              <a:t>뭐든 </a:t>
            </a:r>
            <a:br>
              <a:rPr lang="en-US" altLang="ko-KR" sz="1800" dirty="0">
                <a:latin typeface="Segoe Pro" charset="0"/>
                <a:ea typeface="Malgun Gothic" panose="020B0503020000020004" pitchFamily="34" charset="-127"/>
              </a:rPr>
            </a:br>
            <a:r>
              <a:rPr lang="ko-KR" altLang="en-US" sz="1800" dirty="0">
                <a:latin typeface="Segoe Pro" charset="0"/>
                <a:ea typeface="Malgun Gothic" panose="020B0503020000020004" pitchFamily="34" charset="-127"/>
              </a:rPr>
              <a:t>될 수 있습니다</a:t>
            </a:r>
            <a:r>
              <a:rPr lang="en-US" altLang="ko-KR" sz="1800" dirty="0">
                <a:latin typeface="Segoe Pro" charset="0"/>
                <a:ea typeface="Malgun Gothic" panose="020B0503020000020004" pitchFamily="34" charset="-127"/>
              </a:rPr>
              <a:t>. </a:t>
            </a:r>
            <a:r>
              <a:rPr lang="ko-KR" altLang="en-US" sz="1800" dirty="0">
                <a:latin typeface="Segoe Pro" charset="0"/>
                <a:ea typeface="Malgun Gothic" panose="020B0503020000020004" pitchFamily="34" charset="-127"/>
              </a:rPr>
              <a:t>창의력을 발휘하세요</a:t>
            </a:r>
            <a:r>
              <a:rPr lang="en-US" altLang="ko-KR" sz="1800" dirty="0">
                <a:latin typeface="Segoe Pro" charset="0"/>
                <a:ea typeface="Malgun Gothic" panose="020B0503020000020004" pitchFamily="34" charset="-127"/>
              </a:rPr>
              <a:t>!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질문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여러분은 무엇을 </a:t>
            </a:r>
            <a:r>
              <a:rPr lang="ko-KR" altLang="en-US"/>
              <a:t>만들고 싶은가요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89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056100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373485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11099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7809" y="434028"/>
            <a:ext cx="7480491" cy="503226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04827" y="967271"/>
            <a:ext cx="7026273" cy="50594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다음 단계</a:t>
            </a:r>
            <a:endParaRPr lang="ko-KR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64" name="Rectangle 63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egoe UI Light" panose="020B0502040204020203" pitchFamily="34" charset="0"/>
                <a:ea typeface="Malgun Gothic" panose="020B0503020000020004" pitchFamily="34" charset="-127"/>
              </a:rPr>
              <a:t>1</a:t>
            </a:r>
            <a:endParaRPr lang="ko-KR" altLang="en-US" dirty="0"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239301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egoe UI Light" panose="020B0502040204020203" pitchFamily="34" charset="0"/>
                <a:ea typeface="Malgun Gothic" panose="020B0503020000020004" pitchFamily="34" charset="-127"/>
              </a:rPr>
              <a:t>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157700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egoe UI Light" panose="020B0502040204020203" pitchFamily="34" charset="0"/>
                <a:ea typeface="Malgun Gothic" panose="020B0503020000020004" pitchFamily="34" charset="-127"/>
              </a:rPr>
              <a:t>3</a:t>
            </a:r>
            <a:endParaRPr lang="ko-KR" altLang="en-US" dirty="0"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4827" y="2238375"/>
            <a:ext cx="18473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053" dirty="0">
              <a:ea typeface="Malgun Gothic" panose="020B0503020000020004" pitchFamily="34" charset="-127"/>
            </a:endParaRPr>
          </a:p>
        </p:txBody>
      </p:sp>
      <p:sp>
        <p:nvSpPr>
          <p:cNvPr id="68" name="Rectangle 67"/>
          <p:cNvSpPr/>
          <p:nvPr/>
        </p:nvSpPr>
        <p:spPr>
          <a:xfrm flipH="1">
            <a:off x="2969145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11099" y="3709936"/>
            <a:ext cx="2299373" cy="148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800" dirty="0">
              <a:latin typeface="Malgun Gothic" panose="020B0503020000020004" pitchFamily="34" charset="-127"/>
              <a:ea typeface="Malgun Gothic" panose="020B0503020000020004" pitchFamily="34" charset="-127"/>
              <a:cs typeface="Segoe Pr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63532" y="3057342"/>
            <a:ext cx="2346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수료증 받기</a:t>
            </a:r>
            <a:endParaRPr lang="ko-KR" altLang="en-US" sz="2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88771" y="405855"/>
            <a:ext cx="2570658" cy="1682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66833" y="483999"/>
            <a:ext cx="81580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dirty="0">
                <a:solidFill>
                  <a:prstClr val="white"/>
                </a:solidFill>
                <a:latin typeface="Segoe Pro Light" charset="0"/>
                <a:ea typeface="Malgun Gothic" panose="020B0503020000020004" pitchFamily="34" charset="-127"/>
              </a:rPr>
              <a:t>다음에는 무엇을 배울 수 있을까요</a:t>
            </a:r>
            <a:r>
              <a:rPr lang="en-US" altLang="ko-KR" sz="3600" dirty="0">
                <a:solidFill>
                  <a:prstClr val="white"/>
                </a:solidFill>
                <a:latin typeface="Segoe Pro Light" charset="0"/>
                <a:ea typeface="Malgun Gothic" panose="020B0503020000020004" pitchFamily="34" charset="-127"/>
              </a:rPr>
              <a:t>? </a:t>
            </a:r>
          </a:p>
          <a:p>
            <a:pPr lvl="0"/>
            <a:r>
              <a:rPr lang="ko-KR" altLang="en-US" sz="3600" dirty="0">
                <a:solidFill>
                  <a:prstClr val="white"/>
                </a:solidFill>
                <a:latin typeface="Segoe Pro Light" charset="0"/>
                <a:ea typeface="Malgun Gothic" panose="020B0503020000020004" pitchFamily="34" charset="-127"/>
              </a:rPr>
              <a:t>여기서부터 계속해 나갈 수 있습니다</a:t>
            </a:r>
            <a:r>
              <a:rPr lang="en-US" altLang="ko-KR" sz="3600" dirty="0">
                <a:solidFill>
                  <a:prstClr val="white"/>
                </a:solidFill>
                <a:latin typeface="Segoe Pro Light" charset="0"/>
                <a:ea typeface="Malgun Gothic" panose="020B0503020000020004" pitchFamily="34" charset="-127"/>
              </a:rPr>
              <a:t>! </a:t>
            </a:r>
          </a:p>
          <a:p>
            <a:pPr lvl="0"/>
            <a:r>
              <a:rPr lang="ko-KR" altLang="en-US" dirty="0">
                <a:ea typeface="Malgun Gothic" panose="020B0503020000020004" pitchFamily="34" charset="-127"/>
              </a:rPr>
              <a:t> </a:t>
            </a:r>
          </a:p>
          <a:p>
            <a:pPr lvl="0"/>
            <a:r>
              <a:rPr lang="ko-KR" altLang="en-US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아래 단계에 따라 기념하고</a:t>
            </a:r>
            <a:r>
              <a:rPr lang="en-US" altLang="ko-KR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계속 배우고</a:t>
            </a:r>
            <a:r>
              <a:rPr lang="en-US" altLang="ko-KR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더욱 재미있게 즐길 수 있습니다</a:t>
            </a:r>
            <a:r>
              <a:rPr lang="en-US" altLang="ko-KR" sz="1800" dirty="0">
                <a:solidFill>
                  <a:prstClr val="white"/>
                </a:solidFill>
                <a:latin typeface="Segoe Pro" charset="0"/>
                <a:ea typeface="Malgun Gothic" panose="020B0503020000020004" pitchFamily="34" charset="-127"/>
              </a:rPr>
              <a:t>! </a:t>
            </a:r>
            <a:endParaRPr lang="ko-KR" altLang="en-US" sz="180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143815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더 즐기기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059156" y="3057342"/>
            <a:ext cx="2295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더 배우기</a:t>
            </a:r>
            <a:endParaRPr lang="ko-KR" altLang="en-US" sz="2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  <a:p>
            <a:endParaRPr lang="ko-KR" altLang="en-US" sz="28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057656" y="3770444"/>
            <a:ext cx="2457693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추가 리소스는 </a:t>
            </a:r>
            <a:r>
              <a:rPr lang="en-US" altLang="ko-KR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Microsoft.com/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digitalskills</a:t>
            </a:r>
            <a:r>
              <a:rPr lang="ko-KR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에서 확인할 수 있습니다</a:t>
            </a:r>
            <a:r>
              <a:rPr lang="en-US" altLang="ko-KR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 flipH="1">
            <a:off x="6095603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Malgun Gothic" panose="020B0503020000020004" pitchFamily="34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63432" y="3770444"/>
            <a:ext cx="220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축하합니다</a:t>
            </a:r>
            <a:r>
              <a:rPr lang="en-US" altLang="ko-KR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! </a:t>
            </a:r>
            <a:r>
              <a:rPr lang="ko-KR" altLang="en-US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잘하셨어요</a:t>
            </a:r>
            <a:r>
              <a:rPr lang="en-US" altLang="ko-KR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! </a:t>
            </a:r>
            <a:r>
              <a:rPr lang="ko-KR" altLang="en-US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자습서가 끝나면 수료증이 나옵니다</a:t>
            </a:r>
            <a:r>
              <a:rPr lang="en-US" altLang="ko-KR" sz="1800" dirty="0">
                <a:solidFill>
                  <a:schemeClr val="bg1"/>
                </a:solidFill>
                <a:latin typeface="Segoe"/>
                <a:ea typeface="Malgun Gothic" panose="020B0503020000020004" pitchFamily="34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Segoe"/>
              <a:ea typeface="Malgun Gothic" panose="020B0503020000020004" pitchFamily="34" charset="-127"/>
              <a:cs typeface="Segoe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74065" y="3770444"/>
            <a:ext cx="2265747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Minecraft: Education Edition</a:t>
            </a:r>
            <a:r>
              <a:rPr lang="ko-KR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에 코드를 업로드하여 실제 게임으로 구현해 보세요</a:t>
            </a:r>
            <a:r>
              <a:rPr lang="en-US" altLang="ko-KR" sz="18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377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oup of boys and girls look up from the shared laptop where they are working to smile at the camera&#10;" title="Group of boys and girls look up from the shared laptop where they are working to smile at the camera">
            <a:extLst>
              <a:ext uri="{FF2B5EF4-FFF2-40B4-BE49-F238E27FC236}">
                <a16:creationId xmlns:a16="http://schemas.microsoft.com/office/drawing/2014/main" id="{058BAAB9-7590-4D5B-8BD3-1D2262B5E8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4146"/>
            <a:ext cx="9127958" cy="5722182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참여해 </a:t>
            </a:r>
            <a:r>
              <a:rPr lang="ko-KR" altLang="en-US"/>
              <a:t>주셔서 감사합니다</a:t>
            </a:r>
            <a:r>
              <a:rPr lang="en-US" altLang="ko-KR"/>
              <a:t>!</a:t>
            </a:r>
            <a:endParaRPr lang="ko-KR" altLang="en-US" dirty="0"/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7177" y="2244267"/>
            <a:ext cx="56492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Minecraft Hour of Code</a:t>
            </a:r>
            <a:r>
              <a:rPr lang="en-US" altLang="ko-KR" sz="3600" baseline="30000" dirty="0">
                <a:solidFill>
                  <a:prstClr val="white"/>
                </a:solidFill>
                <a:latin typeface="Segoe UI Light" panose="020B0502040204020203" pitchFamily="34" charset="0"/>
                <a:ea typeface="Malgun Gothic" panose="020B0503020000020004" pitchFamily="34" charset="-127"/>
              </a:rPr>
              <a:t>TM</a:t>
            </a:r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에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참여해 주셔서 감사합니다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13" name="Picture 12" descr="Microsoft" title="Microsoft">
            <a:extLst>
              <a:ext uri="{FF2B5EF4-FFF2-40B4-BE49-F238E27FC236}">
                <a16:creationId xmlns:a16="http://schemas.microsoft.com/office/drawing/2014/main" id="{AFB9C4DA-44EC-4A7A-AFFF-F925140A8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9992" cy="6024362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5577" y="4454702"/>
            <a:ext cx="88084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Copyright.</a:t>
            </a:r>
          </a:p>
          <a:p>
            <a:pPr lvl="0">
              <a:defRPr/>
            </a:pPr>
            <a:endParaRPr lang="ko-KR" altLang="en-US" sz="1600" dirty="0">
              <a:solidFill>
                <a:schemeClr val="bg1"/>
              </a:solidFill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© Code.org, 2017. Code.org®, CODE </a:t>
            </a:r>
            <a:r>
              <a:rPr lang="ko-KR" altLang="en-US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로고 및 </a:t>
            </a:r>
            <a:r>
              <a:rPr lang="en-US" altLang="ko-KR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Hour of Code®</a:t>
            </a:r>
            <a:r>
              <a:rPr lang="ko-KR" altLang="en-US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Code.org</a:t>
            </a:r>
            <a:r>
              <a:rPr lang="ko-KR" altLang="en-US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의 상표입니다</a:t>
            </a:r>
            <a:r>
              <a:rPr lang="en-US" altLang="ko-KR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Segoe UI Light" panose="020B0502040204020203" pitchFamily="34" charset="0"/>
              <a:ea typeface="Malgun Gothic" panose="020B0503020000020004" pitchFamily="34" charset="-127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ko-KR" sz="1600" dirty="0" err="1">
                <a:solidFill>
                  <a:schemeClr val="bg1"/>
                </a:solidFill>
                <a:ea typeface="Malgun Gothic" panose="020B0503020000020004" pitchFamily="34" charset="-127"/>
              </a:rPr>
              <a:t>Mojang</a:t>
            </a:r>
            <a:r>
              <a:rPr lang="en-US" altLang="ko-KR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 © 2017. "Minecraft"</a:t>
            </a:r>
            <a:r>
              <a:rPr lang="ko-KR" altLang="en-US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는 </a:t>
            </a:r>
            <a:r>
              <a:rPr lang="en-US" altLang="ko-KR" sz="1600" dirty="0" err="1">
                <a:solidFill>
                  <a:schemeClr val="bg1"/>
                </a:solidFill>
                <a:ea typeface="Malgun Gothic" panose="020B0503020000020004" pitchFamily="34" charset="-127"/>
              </a:rPr>
              <a:t>Mojang</a:t>
            </a:r>
            <a:r>
              <a:rPr lang="en-US" altLang="ko-KR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 AB</a:t>
            </a:r>
            <a:r>
              <a:rPr lang="ko-KR" altLang="en-US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의 상표입니다</a:t>
            </a:r>
            <a:r>
              <a:rPr lang="en-US" altLang="ko-KR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.</a:t>
            </a:r>
          </a:p>
          <a:p>
            <a:pPr lvl="0">
              <a:defRPr/>
            </a:pPr>
            <a:r>
              <a:rPr lang="en-US" altLang="ko-KR" sz="1600" dirty="0">
                <a:solidFill>
                  <a:schemeClr val="bg1"/>
                </a:solidFill>
                <a:ea typeface="Malgun Gothic" panose="020B0503020000020004" pitchFamily="34" charset="-127"/>
              </a:rPr>
              <a:t>© 2017 Microsoft Corporation. All rights reserved.</a:t>
            </a: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Welcome to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781E3-FF4B-EC42-A17F-8D66E4334D1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8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975226" y="1321069"/>
            <a:ext cx="3657599" cy="307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Segoe Pro Light" charset="0"/>
                <a:ea typeface="Malgun Gothic" panose="020B0503020000020004" pitchFamily="34" charset="-127"/>
              </a:rPr>
              <a:t>“코딩”이라는</a:t>
            </a:r>
          </a:p>
          <a:p>
            <a:r>
              <a:rPr lang="ko-KR" altLang="en-US" sz="3600" dirty="0">
                <a:latin typeface="Segoe Pro Light" charset="0"/>
                <a:ea typeface="Malgun Gothic" panose="020B0503020000020004" pitchFamily="34" charset="-127"/>
              </a:rPr>
              <a:t>용어를 들으면 무엇이 생각나나요</a:t>
            </a:r>
            <a:r>
              <a:rPr lang="en-US" altLang="ko-KR" sz="3600" dirty="0">
                <a:latin typeface="Segoe Pro Light" charset="0"/>
                <a:ea typeface="Malgun Gothic" panose="020B0503020000020004" pitchFamily="34" charset="-127"/>
              </a:rPr>
              <a:t>?</a:t>
            </a:r>
          </a:p>
          <a:p>
            <a:r>
              <a:rPr lang="ko-KR" altLang="en-US" dirty="0">
                <a:ea typeface="Malgun Gothic" panose="020B0503020000020004" pitchFamily="34" charset="-127"/>
              </a:rPr>
              <a:t> </a:t>
            </a:r>
            <a:endParaRPr lang="ko-KR" altLang="en-US" sz="3600" dirty="0">
              <a:latin typeface="Malgun Gothic" panose="020B0503020000020004" pitchFamily="34" charset="-127"/>
              <a:ea typeface="Malgun Gothic" panose="020B0503020000020004" pitchFamily="34" charset="-127"/>
              <a:cs typeface="Segoe Pro" charset="0"/>
            </a:endParaRPr>
          </a:p>
          <a:p>
            <a:r>
              <a:rPr lang="en-US" altLang="ko-KR" sz="1800" dirty="0">
                <a:latin typeface="Segoe UI Light" panose="020B0502040204020203" pitchFamily="34" charset="0"/>
                <a:ea typeface="Malgun Gothic" panose="020B0503020000020004" pitchFamily="34" charset="-127"/>
                <a:cs typeface="Segoe UI Light" panose="020B0502040204020203" pitchFamily="34" charset="0"/>
              </a:rPr>
              <a:t>2</a:t>
            </a:r>
            <a:r>
              <a:rPr lang="ko-KR" altLang="en-US" sz="1800" dirty="0">
                <a:ea typeface="Malgun Gothic" panose="020B0503020000020004" pitchFamily="34" charset="-127"/>
              </a:rPr>
              <a:t>분 동안 친구들과 이야기한 후</a:t>
            </a:r>
            <a:r>
              <a:rPr lang="en-US" altLang="ko-KR" sz="1800" dirty="0">
                <a:ea typeface="Malgun Gothic" panose="020B0503020000020004" pitchFamily="34" charset="-127"/>
              </a:rPr>
              <a:t>, </a:t>
            </a:r>
            <a:r>
              <a:rPr lang="ko-KR" altLang="en-US" sz="1800" dirty="0">
                <a:ea typeface="Malgun Gothic" panose="020B0503020000020004" pitchFamily="34" charset="-127"/>
              </a:rPr>
              <a:t>전체 그룹에게도 알려 주세요</a:t>
            </a:r>
            <a:r>
              <a:rPr lang="en-US" altLang="ko-KR" sz="1800" dirty="0">
                <a:ea typeface="Malgun Gothic" panose="020B0503020000020004" pitchFamily="34" charset="-127"/>
              </a:rPr>
              <a:t>! </a:t>
            </a:r>
            <a:endParaRPr lang="ko-KR" altLang="en-US" sz="1800" dirty="0">
              <a:effectLst/>
              <a:ea typeface="Malgun Gothic" panose="020B0503020000020004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질문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“코딩”에 대해 무엇을 </a:t>
            </a:r>
            <a:r>
              <a:rPr lang="ko-KR" altLang="en-US"/>
              <a:t>알고 있나요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Hour of Code™ video by Code.org 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pic>
        <p:nvPicPr>
          <p:cNvPr id="2" name="Picture 4">
            <a:hlinkClick r:id="" action="ppaction://media"/>
            <a:extLst>
              <a:ext uri="{FF2B5EF4-FFF2-40B4-BE49-F238E27FC236}">
                <a16:creationId xmlns:a16="http://schemas.microsoft.com/office/drawing/2014/main" id="{F572452C-091D-4857-927F-42CF3DF52B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450" y="291223"/>
            <a:ext cx="9174025" cy="51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018"/>
            <a:ext cx="9144000" cy="3898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" y="6069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이건 아닙니다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이건 아닙니다</a:t>
            </a:r>
            <a:endParaRPr lang="ko-KR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73" y="2042088"/>
            <a:ext cx="693579" cy="6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8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oup of teenage boys and girls look up from the shared laptop where they are working to smile at the camera&#10;" title="Group of teenage boys and girls look up from the shared laptop where they are working to smile at the camer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3"/>
          <a:stretch/>
        </p:blipFill>
        <p:spPr>
          <a:xfrm>
            <a:off x="0" y="0"/>
            <a:ext cx="8864600" cy="55350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이것도 아닙니다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It’s not this, either </a:t>
            </a:r>
            <a:endParaRPr lang="en-US" altLang="ko-KR" dirty="0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1" y="1993854"/>
            <a:ext cx="694944" cy="694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4625F-CF56-4075-A5B7-43845A98C5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24" r="11684"/>
          <a:stretch/>
        </p:blipFill>
        <p:spPr>
          <a:xfrm>
            <a:off x="214429" y="208108"/>
            <a:ext cx="4341940" cy="5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6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68" y="-1631"/>
            <a:ext cx="5715000" cy="5715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800"/>
            <a:ext cx="9540000" cy="59796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이겁니다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이겁니다</a:t>
            </a:r>
            <a:r>
              <a:rPr lang="en-US" altLang="ko-KR"/>
              <a:t>!</a:t>
            </a:r>
            <a:endParaRPr lang="ko-KR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42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25343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농담이고요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...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농담이었어요</a:t>
            </a:r>
            <a:endParaRPr lang="ko-KR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0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십대 남녀 청소년이 모바일 기기를 이용해 공동 작업하고 있습니다" title="십대 남녀 청소년이 모바일 기기를 이용해 공동 작업하고 있습니다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55" y="172774"/>
            <a:ext cx="8329033" cy="5390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이겁니다</a:t>
            </a:r>
            <a:r>
              <a:rPr lang="en-US" altLang="ko-KR" sz="3600" dirty="0">
                <a:solidFill>
                  <a:schemeClr val="bg1"/>
                </a:solidFill>
                <a:latin typeface="Segoe Pro Light" charset="0"/>
                <a:ea typeface="Malgun Gothic" panose="020B0503020000020004" pitchFamily="34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Pro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실은 이겁니다</a:t>
            </a:r>
            <a:endParaRPr lang="ko-KR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63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2735</Words>
  <Application>Microsoft Office PowerPoint</Application>
  <PresentationFormat>On-screen Show (16:10)</PresentationFormat>
  <Paragraphs>503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Malgun Gothic</vt:lpstr>
      <vt:lpstr>Malgun Gothic</vt:lpstr>
      <vt:lpstr>Segoe</vt:lpstr>
      <vt:lpstr>Arial</vt:lpstr>
      <vt:lpstr>Calibri</vt:lpstr>
      <vt:lpstr>Calibri Light</vt:lpstr>
      <vt:lpstr>Segoe Pro</vt:lpstr>
      <vt:lpstr>Segoe Pro Light</vt:lpstr>
      <vt:lpstr>Segoe UI Light</vt:lpstr>
      <vt:lpstr>Office Theme</vt:lpstr>
      <vt:lpstr>Hour of CodeTM에 오신 것을 환영합니다</vt:lpstr>
      <vt:lpstr>코딩에 대해 이야기해 봅시다</vt:lpstr>
      <vt:lpstr>“코딩”에 대해 무엇을 알고 있나요?</vt:lpstr>
      <vt:lpstr>Hour of Code™ video by Code.org </vt:lpstr>
      <vt:lpstr>이건 아닙니다</vt:lpstr>
      <vt:lpstr>It’s not this, either </vt:lpstr>
      <vt:lpstr>이겁니다!</vt:lpstr>
      <vt:lpstr>농담이었어요</vt:lpstr>
      <vt:lpstr>실은 이겁니다</vt:lpstr>
      <vt:lpstr>그리고 이거죠</vt:lpstr>
      <vt:lpstr>코딩이란</vt:lpstr>
      <vt:lpstr>문제 해결</vt:lpstr>
      <vt:lpstr>창의성</vt:lpstr>
      <vt:lpstr>공동 작업</vt:lpstr>
      <vt:lpstr>여러분은 무슨 활동을 좋아하나요?</vt:lpstr>
      <vt:lpstr>여러분의 관심사에 활기를 불어넣으세요</vt:lpstr>
      <vt:lpstr>학습 내용을 적용해 보세요</vt:lpstr>
      <vt:lpstr>진행 방식</vt:lpstr>
      <vt:lpstr>How it goes down </vt:lpstr>
      <vt:lpstr>Find your tutorial</vt:lpstr>
      <vt:lpstr>마무리하세요</vt:lpstr>
      <vt:lpstr>이제 코딩을 어떻게 생각하나요?</vt:lpstr>
      <vt:lpstr>여러분은 무엇을 만들고 싶은가요?</vt:lpstr>
      <vt:lpstr>다음 단계</vt:lpstr>
      <vt:lpstr>참여해 주셔서 감사합니다!</vt:lpstr>
      <vt:lpstr>Welcome to Hour of Code™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2015-11-21T15:14:53Z</dcterms:created>
  <dcterms:modified xsi:type="dcterms:W3CDTF">2017-11-02T07:01:21Z</dcterms:modified>
</cp:coreProperties>
</file>